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573" r:id="rId4"/>
  </p:sldMasterIdLst>
  <p:notesMasterIdLst>
    <p:notesMasterId r:id="rId6"/>
  </p:notesMasterIdLst>
  <p:sldIdLst>
    <p:sldId id="2434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7C734-34DD-9DB9-2B8D-B85C81059EC4}" name="Gunter Schneider" initials="GS" userId="S::gunters@microsoft.com::fbad3ce6-0170-4639-9a26-303e336f9be8" providerId="AD"/>
  <p188:author id="{6924304F-8740-455A-34DA-60E245EFA32E}" name="Jessica Rice" initials="JR" userId="S::JessicaR@audienz.com::e4e2e0a7-c98f-4ef7-8cbd-0c23ec434b48" providerId="AD"/>
  <p188:author id="{61ED4381-60B5-4343-5BC3-BC4DCD4FF8A4}" name="Jessy Rodriguez" initials="JR" userId="S::JessyR@audienz.com::be58406e-57ea-4c17-b94d-e08afaed1cd3" providerId="AD"/>
  <p188:author id="{8237F8AD-6D62-B7F3-D006-46DBBC709C21}" name="Rudy Sias" initials="RS" userId="S::rudys@microsoft.com::7054b49a-09d2-4dd2-9e9d-c73f56e6b6cb" providerId="AD"/>
  <p188:author id="{778308BF-DB35-F11A-4D99-57D789FB5729}" name="Marissa Johnson (Audienz LLC)" initials="MJ(L" userId="S::v-marisj@microsoft.com::46ac177d-9f4b-4d24-9b6e-119735221a9c" providerId="AD"/>
  <p188:author id="{E1219EBF-6B77-94C2-1E9F-90327C2D6C4C}" name="Taylor Jorde" initials="TJ" userId="S::taylor@audienz.com::b2d3f61b-a331-4c3c-b56b-11b3c98578fd" providerId="AD"/>
  <p188:author id="{93FD9DC4-477E-97B7-FB77-52065EE27D7B}" name="Michael Crowley" initials="MC" userId="S::microwle@microsoft.com::d7d84815-26e1-4edc-9143-e857705aa52e" providerId="AD"/>
  <p188:author id="{14DFD8C5-DB8B-531F-B4A1-0A5F21431A61}" name="Caroline Willcock" initials="CW" userId="S::Caroline@audienz.com::4e426cc6-6410-4ba8-b320-169f5a86a46b" providerId="AD"/>
  <p188:author id="{DB9DD4D1-E947-4314-42DC-95F01769BE64}" name="Shamik Das Chowdhury" initials="SDC" userId="S::shamikd@microsoft.com::ee931e3d-a1f8-4546-8e6e-d9ec45eec2ee" providerId="AD"/>
  <p188:author id="{FC7EFAFF-323D-930C-E01B-360B83A085E8}" name="Marissa Johnson" initials="MJ" userId="Marissa Johns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BFF"/>
    <a:srgbClr val="C5D3E9"/>
    <a:srgbClr val="DBE3F1"/>
    <a:srgbClr val="E5F4FF"/>
    <a:srgbClr val="D9EFFF"/>
    <a:srgbClr val="FF33CC"/>
    <a:srgbClr val="243A5E"/>
    <a:srgbClr val="FFDF7C"/>
    <a:srgbClr val="0078D7"/>
    <a:srgbClr val="EC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5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1593211631742"/>
          <c:y val="4.2673727432486465E-2"/>
          <c:w val="0.60976813576736522"/>
          <c:h val="0.914652545135027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3-40CB-BF58-95BC963169B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3-40CB-BF58-95BC963169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3-40CB-BF58-95BC96316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0F5C-2E33-4613-A858-FBBCC56BED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2F38-89DD-44A9-BBBB-9100B7651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F51B7-DD32-47D0-B404-835369661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9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F9E940D-12A8-495F-9BA0-72F1AE91B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1728140"/>
            <a:ext cx="7237097" cy="7531250"/>
          </a:xfrm>
        </p:spPr>
        <p:txBody>
          <a:bodyPr wrap="square" lIns="146304" rIns="146304">
            <a:noAutofit/>
          </a:bodyPr>
          <a:lstStyle>
            <a:lvl1pPr marL="129246" indent="-129246">
              <a:lnSpc>
                <a:spcPct val="100000"/>
              </a:lnSpc>
              <a:spcBef>
                <a:spcPts val="545"/>
              </a:spcBef>
              <a:buClr>
                <a:schemeClr val="bg2"/>
              </a:buClr>
              <a:buFont typeface="+mj-lt"/>
              <a:buAutoNum type="arabicPeriod"/>
              <a:defRPr sz="819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97" cy="1372012"/>
          </a:xfrm>
        </p:spPr>
        <p:txBody>
          <a:bodyPr lIns="0" rIns="0"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222DA3-9D41-46A8-BA16-86A156A0B0F2}"/>
              </a:ext>
            </a:extLst>
          </p:cNvPr>
          <p:cNvSpPr/>
          <p:nvPr userDrawn="1"/>
        </p:nvSpPr>
        <p:spPr bwMode="auto">
          <a:xfrm>
            <a:off x="268419" y="1728140"/>
            <a:ext cx="7237097" cy="7531250"/>
          </a:xfrm>
          <a:custGeom>
            <a:avLst/>
            <a:gdLst>
              <a:gd name="connsiteX0" fmla="*/ 0 w 11518900"/>
              <a:gd name="connsiteY0" fmla="*/ 0 h 5237166"/>
              <a:gd name="connsiteX1" fmla="*/ 11518900 w 11518900"/>
              <a:gd name="connsiteY1" fmla="*/ 0 h 5237166"/>
              <a:gd name="connsiteX2" fmla="*/ 11518900 w 11518900"/>
              <a:gd name="connsiteY2" fmla="*/ 5237166 h 5237166"/>
              <a:gd name="connsiteX3" fmla="*/ 0 w 11518900"/>
              <a:gd name="connsiteY3" fmla="*/ 5237166 h 5237166"/>
              <a:gd name="connsiteX4" fmla="*/ 0 w 11518900"/>
              <a:gd name="connsiteY4" fmla="*/ 5217916 h 5237166"/>
              <a:gd name="connsiteX5" fmla="*/ 1833613 w 11518900"/>
              <a:gd name="connsiteY5" fmla="*/ 5217916 h 5237166"/>
              <a:gd name="connsiteX6" fmla="*/ 1833613 w 11518900"/>
              <a:gd name="connsiteY6" fmla="*/ 4591057 h 5237166"/>
              <a:gd name="connsiteX7" fmla="*/ 0 w 11518900"/>
              <a:gd name="connsiteY7" fmla="*/ 459105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8" fmla="*/ 1925053 w 11518900"/>
              <a:gd name="connsiteY8" fmla="*/ 468249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  <a:gd name="connsiteX5" fmla="*/ 0 w 11518900"/>
              <a:gd name="connsiteY5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900" h="5237166">
                <a:moveTo>
                  <a:pt x="0" y="4591057"/>
                </a:moveTo>
                <a:lnTo>
                  <a:pt x="0" y="0"/>
                </a:lnTo>
                <a:lnTo>
                  <a:pt x="11518900" y="0"/>
                </a:lnTo>
                <a:lnTo>
                  <a:pt x="11518900" y="5237166"/>
                </a:lnTo>
                <a:lnTo>
                  <a:pt x="0" y="5237166"/>
                </a:lnTo>
              </a:path>
            </a:pathLst>
          </a:custGeom>
          <a:noFill/>
          <a:ln w="15875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87" tIns="66549" rIns="83187" bIns="6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24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1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CBDE46-8D4C-4EFD-838A-3C24B043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5A8989-0EB7-4E70-83A7-A9BF607E9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60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72400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B8EE6F21-7608-466C-9535-66660D53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36" y="3674005"/>
            <a:ext cx="5714668" cy="2629866"/>
          </a:xfrm>
        </p:spPr>
        <p:txBody>
          <a:bodyPr/>
          <a:lstStyle>
            <a:lvl1pPr>
              <a:defRPr sz="182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C646-878F-460A-963B-BCF572827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36" y="6305776"/>
            <a:ext cx="5714668" cy="335926"/>
          </a:xfrm>
        </p:spPr>
        <p:txBody>
          <a:bodyPr/>
          <a:lstStyle>
            <a:lvl1pPr marL="0" indent="0">
              <a:buNone/>
              <a:defRPr sz="1092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04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8083E7-47A5-47BD-B3E8-195F24BB464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+mn-ea"/>
              <a:cs typeface="Segoe UI" pitchFamily="34" charset="0"/>
              <a:sym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82" y="1974284"/>
            <a:ext cx="6285187" cy="64665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3002" spc="-4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831" y="5686672"/>
            <a:ext cx="6286180" cy="497124"/>
          </a:xfrm>
          <a:noFill/>
        </p:spPr>
        <p:txBody>
          <a:bodyPr lIns="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145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46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35" y="4747810"/>
            <a:ext cx="6285187" cy="562783"/>
          </a:xfrm>
          <a:noFill/>
        </p:spPr>
        <p:txBody>
          <a:bodyPr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5576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91" y="4747810"/>
            <a:ext cx="6285187" cy="562783"/>
          </a:xfrm>
          <a:noFill/>
        </p:spPr>
        <p:txBody>
          <a:bodyPr wrap="square"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52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5460" y="9052393"/>
            <a:ext cx="7325300" cy="489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23873" eaLnBrk="0" hangingPunct="0"/>
            <a:r>
              <a:rPr lang="en-US" sz="318">
                <a:solidFill>
                  <a:schemeClr val="tx1"/>
                </a:solidFill>
                <a:cs typeface="Segoe UI" pitchFamily="34" charset="0"/>
              </a:rPr>
              <a:t>© 2021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275460" y="4684506"/>
            <a:ext cx="3218218" cy="6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72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85736" y="1744128"/>
            <a:ext cx="7200395" cy="1211998"/>
          </a:xfrm>
          <a:prstGeom prst="rect">
            <a:avLst/>
          </a:prstGeom>
        </p:spPr>
        <p:txBody>
          <a:bodyPr/>
          <a:lstStyle>
            <a:lvl1pPr marL="132059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6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59788" indent="-127730">
              <a:buClr>
                <a:schemeClr val="tx1"/>
              </a:buClr>
              <a:buSzPct val="90000"/>
              <a:buFont typeface="Arial" pitchFamily="34" charset="0"/>
              <a:buChar char="•"/>
              <a:defRPr sz="145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391846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27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495761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109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599675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91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9150353"/>
            <a:ext cx="7772401" cy="9080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1681" spc="-2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1282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 Bar No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67046-1AE4-4B4F-8C80-42E96458C741}"/>
              </a:ext>
            </a:extLst>
          </p:cNvPr>
          <p:cNvSpPr/>
          <p:nvPr/>
        </p:nvSpPr>
        <p:spPr>
          <a:xfrm>
            <a:off x="552" y="1"/>
            <a:ext cx="7772003" cy="1775172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2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A1929E-FD50-4432-A3D3-B5D1F4C47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640" y="429185"/>
            <a:ext cx="6857650" cy="486993"/>
          </a:xfrm>
        </p:spPr>
        <p:txBody>
          <a:bodyPr lIns="146304" tIns="91440" rIns="146304" bIns="91440"/>
          <a:lstStyle>
            <a:lvl1pPr marL="0" indent="0">
              <a:buNone/>
              <a:defRPr lang="en-US" sz="2183" b="0" cap="none" spc="-46" dirty="0" smtClean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latin typeface="+mn-lt"/>
                <a:cs typeface="Segoe UI" pitchFamily="34" charset="0"/>
              </a:defRPr>
            </a:lvl1pPr>
          </a:lstStyle>
          <a:p>
            <a:pPr marL="155962" lvl="0" indent="-311925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D5F5F-7036-486C-96EB-08BEE59898F6}"/>
              </a:ext>
            </a:extLst>
          </p:cNvPr>
          <p:cNvSpPr txBox="1"/>
          <p:nvPr userDrawn="1"/>
        </p:nvSpPr>
        <p:spPr>
          <a:xfrm>
            <a:off x="3861" y="9410083"/>
            <a:ext cx="1457135" cy="203648"/>
          </a:xfrm>
          <a:prstGeom prst="rect">
            <a:avLst/>
          </a:prstGeom>
          <a:noFill/>
        </p:spPr>
        <p:txBody>
          <a:bodyPr wrap="none" lIns="124781" tIns="66549" rIns="83187" bIns="66549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100">
                <a:gradFill>
                  <a:gsLst>
                    <a:gs pos="83962">
                      <a:schemeClr val="bg1"/>
                    </a:gs>
                    <a:gs pos="55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5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Microsoft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145063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3823" y="2103743"/>
            <a:ext cx="7024307" cy="751168"/>
          </a:xfrm>
        </p:spPr>
        <p:txBody>
          <a:bodyPr wrap="square">
            <a:spAutoFit/>
          </a:bodyPr>
          <a:lstStyle>
            <a:lvl1pPr marL="0" indent="0">
              <a:buNone/>
              <a:defRPr sz="1092">
                <a:latin typeface="+mj-lt"/>
              </a:defRPr>
            </a:lvl1pPr>
            <a:lvl2pPr marL="106064" indent="0">
              <a:buNone/>
              <a:defRPr/>
            </a:lvl2pPr>
            <a:lvl3pPr marL="212129" indent="0">
              <a:buNone/>
              <a:defRPr/>
            </a:lvl3pPr>
            <a:lvl4pPr marL="318193" indent="0">
              <a:buNone/>
              <a:defRPr/>
            </a:lvl4pPr>
            <a:lvl5pPr marL="42425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9488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22" userDrawn="1">
          <p15:clr>
            <a:srgbClr val="5ACBF0"/>
          </p15:clr>
        </p15:guide>
        <p15:guide id="2" orient="horz" pos="1327" userDrawn="1">
          <p15:clr>
            <a:srgbClr val="5ACBF0"/>
          </p15:clr>
        </p15:guide>
        <p15:guide id="4" orient="horz" pos="186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281294-6354-4DDC-8233-3BACF7CAF81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8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8" y="372113"/>
            <a:ext cx="7237097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8418" y="1324289"/>
            <a:ext cx="7237097" cy="317716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91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B5B050F-EDFF-4383-BF49-7BB35D0F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7019A9A-1F96-48F0-B50E-2C4E64EB3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76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FB1782A-F8A5-4450-A93E-AF2373FA817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70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CD62ECD-DDB9-477D-A4A2-E0D6E28E4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CEE73E-7F1C-4C38-BDF3-D48058EC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95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02969DA-8767-496C-9F53-85609611FA5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58756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399" y="1465000"/>
            <a:ext cx="7235658" cy="306879"/>
          </a:xfrm>
        </p:spPr>
        <p:txBody>
          <a:bodyPr lIns="0" tIns="0" rIns="0" bIns="0" anchor="ctr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D6C3B1E-3468-4E34-8405-A318B2AA3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EF83642-0E4D-4286-A6E0-95315A99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68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2A96F7-BB85-485B-A986-06177B474EB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19" y="603249"/>
            <a:ext cx="7237097" cy="114087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BA7DA99-C24F-468F-B8EE-531E7AB3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7CD833-0E2E-438A-838E-2AC7D1D4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10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D417ECB-4E7E-4ED4-8927-AB0C8C32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4AC3E25-6B5F-4626-BF6F-ED648DB00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7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EF9E13-E24B-4053-8018-FF1B08AE4C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77799" y="0"/>
            <a:ext cx="3594601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9521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419" y="1609817"/>
            <a:ext cx="7237097" cy="317716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705D7DC-ED89-4A26-BDB6-C7DAE980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A85570-F3E6-4D5E-B6D5-2EA9EC70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78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504A1-FB8E-4DDE-8D8D-880881AE0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5485" t="8814" r="9150" b="9570"/>
          <a:stretch/>
        </p:blipFill>
        <p:spPr>
          <a:xfrm>
            <a:off x="47623" y="0"/>
            <a:ext cx="7677153" cy="9965941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26789F1-58E1-43ED-8C0F-46614365C95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64909-6853-4C05-82E4-99DD45AEE298}"/>
              </a:ext>
            </a:extLst>
          </p:cNvPr>
          <p:cNvSpPr/>
          <p:nvPr userDrawn="1"/>
        </p:nvSpPr>
        <p:spPr bwMode="auto">
          <a:xfrm>
            <a:off x="0" y="0"/>
            <a:ext cx="7772400" cy="10058400"/>
          </a:xfrm>
          <a:prstGeom prst="rect">
            <a:avLst/>
          </a:prstGeom>
          <a:gradFill flip="none" rotWithShape="1">
            <a:gsLst>
              <a:gs pos="8000">
                <a:srgbClr val="000000">
                  <a:alpha val="73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855" tIns="67885" rIns="84855" bIns="678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92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F5880F-1C90-422F-A151-90BF047D9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61" y="3610144"/>
            <a:ext cx="5714668" cy="2629866"/>
          </a:xfrm>
          <a:noFill/>
        </p:spPr>
        <p:txBody>
          <a:bodyPr lIns="0" tIns="0" rIns="0" bIns="0" anchor="ctr" anchorCtr="0"/>
          <a:lstStyle>
            <a:lvl1pPr>
              <a:defRPr sz="4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AC83FAE-129F-4156-80A6-35BC553FC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463" y="6305778"/>
            <a:ext cx="4571727" cy="2628745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DA5792-1B95-4347-AB21-96A3A77BE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tretch/>
        </p:blipFill>
        <p:spPr>
          <a:xfrm>
            <a:off x="47624" y="92459"/>
            <a:ext cx="3353783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900AA7B-51E8-49E0-9D7C-EBCD5AE489C1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D77B23-F633-4604-8AA3-DE29C2E94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3674005"/>
            <a:ext cx="6833359" cy="2629866"/>
          </a:xfrm>
          <a:noFill/>
        </p:spPr>
        <p:txBody>
          <a:bodyPr lIns="0" tIns="0" rIns="0" bIns="0" anchor="ctr" anchorCtr="0"/>
          <a:lstStyle>
            <a:lvl1pPr>
              <a:defRPr sz="4000" spc="-4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A75E6B6-5D1A-43E7-9D59-1DE9DE38B9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463" y="7509351"/>
            <a:ext cx="4505931" cy="221599"/>
          </a:xfrm>
          <a:noFill/>
        </p:spPr>
        <p:txBody>
          <a:bodyPr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6BB0B31-8ABA-4445-937D-5DA91EC58E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624" y="92459"/>
            <a:ext cx="3353784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78" imgH="377" progId="TCLayout.ActiveDocument.1">
                  <p:embed/>
                </p:oleObj>
              </mc:Choice>
              <mc:Fallback>
                <p:oleObj name="think-cell Slide" r:id="rId21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DBAA73-21AA-4A9D-8B9F-530C4FE033D4}"/>
              </a:ext>
            </a:extLst>
          </p:cNvPr>
          <p:cNvSpPr/>
          <p:nvPr userDrawn="1">
            <p:custDataLst>
              <p:tags r:id="rId20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37" y="603039"/>
            <a:ext cx="7231324" cy="114108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8402" y="1978274"/>
            <a:ext cx="7231341" cy="7654675"/>
          </a:xfrm>
          <a:prstGeom prst="rect">
            <a:avLst/>
          </a:prstGeom>
        </p:spPr>
        <p:txBody>
          <a:bodyPr vert="horz" wrap="square" lIns="0" tIns="91440" rIns="0" bIns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ECEE1-360A-4D0C-BB63-3ED2B274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3C83E-1D44-4FA0-AC22-8E4851956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74" r:id="rId1"/>
    <p:sldLayoutId id="2147492575" r:id="rId2"/>
    <p:sldLayoutId id="2147492576" r:id="rId3"/>
    <p:sldLayoutId id="2147492577" r:id="rId4"/>
    <p:sldLayoutId id="2147492578" r:id="rId5"/>
    <p:sldLayoutId id="2147492579" r:id="rId6"/>
    <p:sldLayoutId id="2147492580" r:id="rId7"/>
    <p:sldLayoutId id="2147492581" r:id="rId8"/>
    <p:sldLayoutId id="2147492587" r:id="rId9"/>
    <p:sldLayoutId id="2147492588" r:id="rId10"/>
    <p:sldLayoutId id="2147492589" r:id="rId11"/>
    <p:sldLayoutId id="2147492590" r:id="rId12"/>
    <p:sldLayoutId id="2147492591" r:id="rId13"/>
    <p:sldLayoutId id="2147492592" r:id="rId14"/>
    <p:sldLayoutId id="2147492593" r:id="rId15"/>
    <p:sldLayoutId id="2147494311" r:id="rId16"/>
    <p:sldLayoutId id="2147494905" r:id="rId17"/>
  </p:sldLayoutIdLst>
  <p:transition>
    <p:fade/>
  </p:transition>
  <p:hf hdr="0" dt="0"/>
  <p:txStyles>
    <p:titleStyle>
      <a:lvl1pPr algn="l" defTabSz="424080" rtl="0" eaLnBrk="1" latinLnBrk="0" hangingPunct="1">
        <a:lnSpc>
          <a:spcPct val="100000"/>
        </a:lnSpc>
        <a:spcBef>
          <a:spcPct val="0"/>
        </a:spcBef>
        <a:buNone/>
        <a:defRPr lang="en-US" sz="3200" b="0" kern="1200" cap="none" spc="0" baseline="0" dirty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03975" marR="0" indent="-103975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solidFill>
            <a:schemeClr val="bg1"/>
          </a:solidFill>
          <a:latin typeface="+mj-lt"/>
          <a:ea typeface="+mn-ea"/>
          <a:cs typeface="+mn-cs"/>
        </a:defRPr>
      </a:lvl1pPr>
      <a:lvl2pPr marL="235388" marR="0" indent="-84480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2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39362" marR="0" indent="-79426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100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415899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519875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1166218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6pPr>
      <a:lvl7pPr marL="1378257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7pPr>
      <a:lvl8pPr marL="159029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8pPr>
      <a:lvl9pPr marL="180233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1203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2408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3611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4815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60198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7223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84276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9631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71" userDrawn="1">
          <p15:clr>
            <a:srgbClr val="C35EA4"/>
          </p15:clr>
        </p15:guide>
        <p15:guide id="17" pos="4728" userDrawn="1">
          <p15:clr>
            <a:srgbClr val="C35EA4"/>
          </p15:clr>
        </p15:guide>
        <p15:guide id="18" orient="horz" pos="1119" userDrawn="1">
          <p15:clr>
            <a:srgbClr val="C35EA4"/>
          </p15:clr>
        </p15:guide>
        <p15:guide id="25" orient="horz" pos="380" userDrawn="1">
          <p15:clr>
            <a:srgbClr val="C35EA4"/>
          </p15:clr>
        </p15:guide>
        <p15:guide id="26" orient="horz" pos="6068" userDrawn="1">
          <p15:clr>
            <a:srgbClr val="C35EA4"/>
          </p15:clr>
        </p15:guide>
        <p15:guide id="27" orient="horz" pos="126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artner.com/en/newsroom/press-releases/2021-11-10-gartner-says-cloud-will-be-the-centerpiece-of-new-digital-experiences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2A1142A7-141C-2CB6-06F7-BC56021E352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7" b="43627"/>
          <a:stretch/>
        </p:blipFill>
        <p:spPr>
          <a:xfrm>
            <a:off x="0" y="1"/>
            <a:ext cx="7772400" cy="1655408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669B9B0-AE34-587C-D8EC-3A2E037259E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772400" cy="1655408"/>
          </a:xfrm>
          <a:prstGeom prst="rect">
            <a:avLst/>
          </a:prstGeom>
          <a:gradFill flip="none" rotWithShape="1">
            <a:gsLst>
              <a:gs pos="37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8AEBAA-9785-6921-AA9B-711C8447B6D5}"/>
              </a:ext>
            </a:extLst>
          </p:cNvPr>
          <p:cNvSpPr/>
          <p:nvPr/>
        </p:nvSpPr>
        <p:spPr bwMode="auto">
          <a:xfrm>
            <a:off x="271463" y="666533"/>
            <a:ext cx="3765538" cy="7386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i="0" u="none" strike="noStrike" kern="120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/>
              </a:rPr>
              <a:t>Introducing the Modern Workplace Assessment</a:t>
            </a:r>
          </a:p>
        </p:txBody>
      </p:sp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4525E926-43D1-3808-DCA9-26E3F7720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6" t="33595" b="33595"/>
          <a:stretch/>
        </p:blipFill>
        <p:spPr>
          <a:xfrm>
            <a:off x="267652" y="259307"/>
            <a:ext cx="3100867" cy="21313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B65977D-1C76-7B2E-3A36-7E22FC592A36}"/>
              </a:ext>
            </a:extLst>
          </p:cNvPr>
          <p:cNvSpPr>
            <a:spLocks/>
          </p:cNvSpPr>
          <p:nvPr/>
        </p:nvSpPr>
        <p:spPr bwMode="auto">
          <a:xfrm>
            <a:off x="0" y="1762733"/>
            <a:ext cx="3368519" cy="2133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defTabSz="623438">
              <a:spcAft>
                <a:spcPts val="800"/>
              </a:spcAft>
              <a:defRPr/>
            </a:pPr>
            <a:r>
              <a:rPr lang="en-US" sz="1600">
                <a:solidFill>
                  <a:schemeClr val="accent3"/>
                </a:solidFill>
                <a:latin typeface="+mj-lt"/>
                <a:cs typeface="Segoe UI Semibold"/>
              </a:rPr>
              <a:t>Improve end user productivity </a:t>
            </a:r>
          </a:p>
          <a:p>
            <a:pPr marL="114300" defTabSz="623438">
              <a:spcAft>
                <a:spcPts val="800"/>
              </a:spcAft>
              <a:defRPr/>
            </a:pPr>
            <a:r>
              <a:rPr lang="en-US" sz="1400">
                <a:solidFill>
                  <a:schemeClr val="tx1"/>
                </a:solidFill>
                <a:latin typeface="+mj-lt"/>
                <a:cs typeface="Segoe UI Semibold"/>
              </a:rPr>
              <a:t>The Modern Workplace </a:t>
            </a:r>
            <a:br>
              <a:rPr lang="en-US" sz="1400">
                <a:solidFill>
                  <a:schemeClr val="tx1"/>
                </a:solidFill>
                <a:latin typeface="+mj-lt"/>
                <a:cs typeface="Segoe UI Semibold"/>
              </a:rPr>
            </a:br>
            <a:r>
              <a:rPr lang="en-US" sz="1400">
                <a:solidFill>
                  <a:schemeClr val="tx1"/>
                </a:solidFill>
                <a:latin typeface="+mj-lt"/>
                <a:cs typeface="Segoe UI Semibold"/>
              </a:rPr>
              <a:t>Assessment </a:t>
            </a:r>
            <a:r>
              <a:rPr lang="en-US" sz="1400">
                <a:solidFill>
                  <a:schemeClr val="tx1"/>
                </a:solidFill>
                <a:cs typeface="Segoe UI Semibold"/>
              </a:rPr>
              <a:t>focuses on migrating to or implementing a Software as a Service (SaaS) Strategy </a:t>
            </a:r>
          </a:p>
        </p:txBody>
      </p:sp>
      <p:sp>
        <p:nvSpPr>
          <p:cNvPr id="86" name="Arrow: Bent 85">
            <a:extLst>
              <a:ext uri="{FF2B5EF4-FFF2-40B4-BE49-F238E27FC236}">
                <a16:creationId xmlns:a16="http://schemas.microsoft.com/office/drawing/2014/main" id="{F35A47A1-1540-A77C-6A47-CCF6AB345727}"/>
              </a:ext>
            </a:extLst>
          </p:cNvPr>
          <p:cNvSpPr>
            <a:spLocks/>
          </p:cNvSpPr>
          <p:nvPr/>
        </p:nvSpPr>
        <p:spPr bwMode="auto">
          <a:xfrm>
            <a:off x="3550920" y="1762733"/>
            <a:ext cx="4221480" cy="2058352"/>
          </a:xfrm>
          <a:prstGeom prst="bentArrow">
            <a:avLst>
              <a:gd name="adj1" fmla="val 25000"/>
              <a:gd name="adj2" fmla="val 0"/>
              <a:gd name="adj3" fmla="val 25000"/>
              <a:gd name="adj4" fmla="val 0"/>
            </a:avLst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E1D12E-A3B4-5FD4-61A5-6E3A93971B93}"/>
              </a:ext>
            </a:extLst>
          </p:cNvPr>
          <p:cNvSpPr/>
          <p:nvPr/>
        </p:nvSpPr>
        <p:spPr bwMode="auto">
          <a:xfrm>
            <a:off x="3513296" y="3821085"/>
            <a:ext cx="75248" cy="7524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TextBox 39_1">
            <a:extLst>
              <a:ext uri="{FF2B5EF4-FFF2-40B4-BE49-F238E27FC236}">
                <a16:creationId xmlns:a16="http://schemas.microsoft.com/office/drawing/2014/main" id="{333C169C-2E00-F858-52ED-D8A580FE7985}"/>
              </a:ext>
            </a:extLst>
          </p:cNvPr>
          <p:cNvSpPr txBox="1">
            <a:spLocks/>
          </p:cNvSpPr>
          <p:nvPr/>
        </p:nvSpPr>
        <p:spPr>
          <a:xfrm>
            <a:off x="3682841" y="1912029"/>
            <a:ext cx="2363404" cy="21544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8255" defTabSz="623438">
              <a:defRPr sz="1400">
                <a:solidFill>
                  <a:schemeClr val="accent3"/>
                </a:solidFill>
                <a:cs typeface="Segoe UI Semibold"/>
              </a:defRPr>
            </a:lvl1pPr>
          </a:lstStyle>
          <a:p>
            <a:pPr marL="0"/>
            <a:r>
              <a:rPr lang="en-US">
                <a:solidFill>
                  <a:schemeClr val="bg2"/>
                </a:solidFill>
                <a:latin typeface="+mj-lt"/>
              </a:rPr>
              <a:t>When to use this Assessment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D36754E-A501-611F-A704-D809254CA974}"/>
              </a:ext>
            </a:extLst>
          </p:cNvPr>
          <p:cNvCxnSpPr>
            <a:cxnSpLocks/>
          </p:cNvCxnSpPr>
          <p:nvPr/>
        </p:nvCxnSpPr>
        <p:spPr>
          <a:xfrm>
            <a:off x="3550920" y="1858906"/>
            <a:ext cx="0" cy="321690"/>
          </a:xfrm>
          <a:prstGeom prst="line">
            <a:avLst/>
          </a:prstGeom>
          <a:ln w="349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8958B1D-141E-9A0B-0BCE-B8181313D1CB}"/>
              </a:ext>
            </a:extLst>
          </p:cNvPr>
          <p:cNvSpPr/>
          <p:nvPr/>
        </p:nvSpPr>
        <p:spPr bwMode="auto">
          <a:xfrm>
            <a:off x="4151640" y="2317695"/>
            <a:ext cx="3354060" cy="18466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Limited ability to enable remote work productivity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2C58ED3-930F-8339-DDC6-92FACC4A4789}"/>
              </a:ext>
            </a:extLst>
          </p:cNvPr>
          <p:cNvSpPr/>
          <p:nvPr/>
        </p:nvSpPr>
        <p:spPr bwMode="auto">
          <a:xfrm>
            <a:off x="4151640" y="2790472"/>
            <a:ext cx="3354060" cy="3693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Fragmented collaboration caused by multiple system deployments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7AEFAB5-D634-724F-6E0E-40C241E7BC41}"/>
              </a:ext>
            </a:extLst>
          </p:cNvPr>
          <p:cNvSpPr/>
          <p:nvPr/>
        </p:nvSpPr>
        <p:spPr bwMode="auto">
          <a:xfrm>
            <a:off x="4151640" y="3355581"/>
            <a:ext cx="3354060" cy="3693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Cloud security​ concerns around migration due to lack of visibility, capabilities and barriers. 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E3F34AF-2EBE-C2F4-5838-821F6E9CA307}"/>
              </a:ext>
            </a:extLst>
          </p:cNvPr>
          <p:cNvCxnSpPr>
            <a:cxnSpLocks/>
          </p:cNvCxnSpPr>
          <p:nvPr/>
        </p:nvCxnSpPr>
        <p:spPr>
          <a:xfrm>
            <a:off x="4151640" y="2692583"/>
            <a:ext cx="3354060" cy="0"/>
          </a:xfrm>
          <a:prstGeom prst="line">
            <a:avLst/>
          </a:prstGeom>
          <a:ln w="3175">
            <a:solidFill>
              <a:schemeClr val="tx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24B1AE1-CA9E-03BA-4F2A-8B91540D9FEC}"/>
              </a:ext>
            </a:extLst>
          </p:cNvPr>
          <p:cNvCxnSpPr>
            <a:cxnSpLocks/>
          </p:cNvCxnSpPr>
          <p:nvPr/>
        </p:nvCxnSpPr>
        <p:spPr>
          <a:xfrm>
            <a:off x="4151640" y="3257693"/>
            <a:ext cx="3354060" cy="0"/>
          </a:xfrm>
          <a:prstGeom prst="line">
            <a:avLst/>
          </a:prstGeom>
          <a:ln w="3175">
            <a:solidFill>
              <a:schemeClr val="tx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22D7248-F769-1E2C-5741-CE53F161FCE4}"/>
              </a:ext>
            </a:extLst>
          </p:cNvPr>
          <p:cNvGrpSpPr/>
          <p:nvPr/>
        </p:nvGrpSpPr>
        <p:grpSpPr>
          <a:xfrm>
            <a:off x="0" y="4003658"/>
            <a:ext cx="7772399" cy="834418"/>
            <a:chOff x="0" y="4033693"/>
            <a:chExt cx="7772399" cy="83441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9A32F0A-308B-7EEC-FDEE-869A094A4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29544"/>
              <a:ext cx="7772399" cy="64271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IN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F7ACC0B-353C-3D45-E7DB-CEDAFEBBDFCA}"/>
                </a:ext>
              </a:extLst>
            </p:cNvPr>
            <p:cNvSpPr/>
            <p:nvPr/>
          </p:nvSpPr>
          <p:spPr bwMode="auto">
            <a:xfrm>
              <a:off x="276237" y="4033693"/>
              <a:ext cx="834418" cy="834418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aphicFrame>
          <p:nvGraphicFramePr>
            <p:cNvPr id="141" name="Chart 140">
              <a:extLst>
                <a:ext uri="{FF2B5EF4-FFF2-40B4-BE49-F238E27FC236}">
                  <a16:creationId xmlns:a16="http://schemas.microsoft.com/office/drawing/2014/main" id="{1D0DB304-7267-72A2-22C0-B2293BD06F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1346762"/>
                </p:ext>
              </p:extLst>
            </p:nvPr>
          </p:nvGraphicFramePr>
          <p:xfrm>
            <a:off x="102319" y="4069537"/>
            <a:ext cx="1182254" cy="76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3271521-D728-4047-8C20-33173866D8E8}"/>
                </a:ext>
              </a:extLst>
            </p:cNvPr>
            <p:cNvSpPr txBox="1"/>
            <p:nvPr/>
          </p:nvSpPr>
          <p:spPr>
            <a:xfrm>
              <a:off x="554786" y="4371084"/>
              <a:ext cx="29976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200">
                  <a:solidFill>
                    <a:schemeClr val="bg2"/>
                  </a:solidFill>
                  <a:latin typeface="+mj-lt"/>
                </a:rPr>
                <a:t>85%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878B46-B7CC-8F68-6341-43CAECA9AF44}"/>
                </a:ext>
              </a:extLst>
            </p:cNvPr>
            <p:cNvSpPr>
              <a:spLocks/>
            </p:cNvSpPr>
            <p:nvPr/>
          </p:nvSpPr>
          <p:spPr>
            <a:xfrm>
              <a:off x="1282889" y="4504548"/>
              <a:ext cx="6161061" cy="1231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>
                <a:defRPr/>
              </a:pPr>
              <a:r>
                <a:rPr lang="en-US" sz="800" i="1" baseline="30000">
                  <a:solidFill>
                    <a:schemeClr val="accent2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  <a:r>
                <a:rPr lang="en-US" sz="800" i="1">
                  <a:solidFill>
                    <a:schemeClr val="accent2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Gartner 2021</a:t>
              </a:r>
              <a:endParaRPr lang="en-US" sz="800" i="1">
                <a:solidFill>
                  <a:schemeClr val="accent2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5EE0E59-3572-FA2F-ACED-8054838BF73A}"/>
                </a:ext>
              </a:extLst>
            </p:cNvPr>
            <p:cNvSpPr txBox="1">
              <a:spLocks/>
            </p:cNvSpPr>
            <p:nvPr/>
          </p:nvSpPr>
          <p:spPr>
            <a:xfrm>
              <a:off x="1282889" y="4293858"/>
              <a:ext cx="6161061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defRPr/>
              </a:pPr>
              <a:r>
                <a:rPr lang="en-US" sz="900">
                  <a:solidFill>
                    <a:schemeClr val="bg1"/>
                  </a:solidFill>
                  <a:cs typeface="Segoe UI" panose="020B0502040204020203" pitchFamily="34" charset="0"/>
                </a:rPr>
                <a:t>85% of organizations will be “cloud-first” by 2025</a:t>
              </a:r>
              <a:r>
                <a:rPr lang="en-US" sz="900" baseline="30000">
                  <a:solidFill>
                    <a:schemeClr val="bg1"/>
                  </a:solidFill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5F62ED2-0CB1-EC26-84E0-6008CB6A6CDF}"/>
              </a:ext>
            </a:extLst>
          </p:cNvPr>
          <p:cNvGrpSpPr/>
          <p:nvPr/>
        </p:nvGrpSpPr>
        <p:grpSpPr>
          <a:xfrm>
            <a:off x="1" y="7222665"/>
            <a:ext cx="7772399" cy="1985963"/>
            <a:chOff x="1" y="7051029"/>
            <a:chExt cx="7772399" cy="1985963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89AF5F9-EE94-229C-1D76-EA483B3F769B}"/>
                </a:ext>
              </a:extLst>
            </p:cNvPr>
            <p:cNvSpPr/>
            <p:nvPr/>
          </p:nvSpPr>
          <p:spPr bwMode="auto">
            <a:xfrm>
              <a:off x="1" y="7051029"/>
              <a:ext cx="7772399" cy="804790"/>
            </a:xfrm>
            <a:prstGeom prst="rect">
              <a:avLst/>
            </a:prstGeom>
            <a:solidFill>
              <a:schemeClr val="tx1">
                <a:lumMod val="95000"/>
                <a:alpha val="66000"/>
              </a:schemeClr>
            </a:solidFill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17DED49-0CB8-260D-63D1-9545A5910437}"/>
                </a:ext>
              </a:extLst>
            </p:cNvPr>
            <p:cNvSpPr txBox="1"/>
            <p:nvPr/>
          </p:nvSpPr>
          <p:spPr>
            <a:xfrm>
              <a:off x="2009301" y="7173238"/>
              <a:ext cx="358463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N" sz="1200">
                  <a:solidFill>
                    <a:schemeClr val="accent2"/>
                  </a:solidFill>
                  <a:latin typeface="+mj-lt"/>
                </a:rPr>
                <a:t>Migrate confidently with expert help along the way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A04649A-8A38-1D96-7538-AABD44046973}"/>
                </a:ext>
              </a:extLst>
            </p:cNvPr>
            <p:cNvSpPr txBox="1"/>
            <p:nvPr/>
          </p:nvSpPr>
          <p:spPr>
            <a:xfrm>
              <a:off x="652086" y="7403535"/>
              <a:ext cx="646822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>
                  <a:solidFill>
                    <a:schemeClr val="bg1"/>
                  </a:solidFill>
                </a:rPr>
                <a:t>Our experts will guide you through our detailed four-phased approach, from identifying your business goals to implementing specific action items.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68E767-A95E-7D54-138E-66081193B902}"/>
                </a:ext>
              </a:extLst>
            </p:cNvPr>
            <p:cNvSpPr txBox="1"/>
            <p:nvPr/>
          </p:nvSpPr>
          <p:spPr>
            <a:xfrm>
              <a:off x="290303" y="8293198"/>
              <a:ext cx="1394768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IN" sz="1200">
                  <a:solidFill>
                    <a:schemeClr val="bg2"/>
                  </a:solidFill>
                  <a:latin typeface="+mj-lt"/>
                </a:rPr>
                <a:t>Planning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100">
                  <a:solidFill>
                    <a:schemeClr val="bg1"/>
                  </a:solidFill>
                </a:rPr>
                <a:t>Identify business goals and objectives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C1F83DE-9A8B-D144-84E6-C72B0DF4358B}"/>
                </a:ext>
              </a:extLst>
            </p:cNvPr>
            <p:cNvSpPr txBox="1"/>
            <p:nvPr/>
          </p:nvSpPr>
          <p:spPr>
            <a:xfrm>
              <a:off x="2139265" y="8293198"/>
              <a:ext cx="1452724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IN" sz="1200">
                  <a:solidFill>
                    <a:schemeClr val="bg2"/>
                  </a:solidFill>
                  <a:latin typeface="+mj-lt"/>
                </a:rPr>
                <a:t>Data collection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100">
                  <a:solidFill>
                    <a:schemeClr val="bg1"/>
                  </a:solidFill>
                </a:rPr>
                <a:t>Provide a clear picture of the current data estate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0F5EE98-F7BE-9372-2946-D86D1FC9DB76}"/>
                </a:ext>
              </a:extLst>
            </p:cNvPr>
            <p:cNvSpPr txBox="1"/>
            <p:nvPr/>
          </p:nvSpPr>
          <p:spPr>
            <a:xfrm>
              <a:off x="4046183" y="8293198"/>
              <a:ext cx="1524713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IN" sz="1200">
                  <a:solidFill>
                    <a:schemeClr val="bg2"/>
                  </a:solidFill>
                  <a:latin typeface="+mj-lt"/>
                </a:rPr>
                <a:t>Analysis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100">
                  <a:solidFill>
                    <a:schemeClr val="bg1"/>
                  </a:solidFill>
                </a:rPr>
                <a:t>Optimize investments with data and infrastructure analysis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FD5343F-E03A-A4EC-815F-75FD39CE4367}"/>
                </a:ext>
              </a:extLst>
            </p:cNvPr>
            <p:cNvSpPr txBox="1"/>
            <p:nvPr/>
          </p:nvSpPr>
          <p:spPr>
            <a:xfrm>
              <a:off x="6025087" y="8293198"/>
              <a:ext cx="1480614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IN" sz="1200">
                  <a:solidFill>
                    <a:schemeClr val="bg2"/>
                  </a:solidFill>
                  <a:latin typeface="+mj-lt"/>
                </a:rPr>
                <a:t>Action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100">
                  <a:solidFill>
                    <a:schemeClr val="bg1"/>
                  </a:solidFill>
                </a:rPr>
                <a:t>Implement a strategic plan tailored to each cloud journey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485B001-D975-72C3-6D35-BFAECB0F916F}"/>
                </a:ext>
              </a:extLst>
            </p:cNvPr>
            <p:cNvCxnSpPr>
              <a:cxnSpLocks/>
            </p:cNvCxnSpPr>
            <p:nvPr/>
          </p:nvCxnSpPr>
          <p:spPr>
            <a:xfrm>
              <a:off x="1912168" y="8293199"/>
              <a:ext cx="0" cy="743793"/>
            </a:xfrm>
            <a:prstGeom prst="line">
              <a:avLst/>
            </a:prstGeom>
            <a:ln w="6350">
              <a:solidFill>
                <a:schemeClr val="tx1">
                  <a:lumMod val="75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33411F3-DBBD-AA97-2602-0F3958BF57FF}"/>
                </a:ext>
              </a:extLst>
            </p:cNvPr>
            <p:cNvCxnSpPr>
              <a:cxnSpLocks/>
            </p:cNvCxnSpPr>
            <p:nvPr/>
          </p:nvCxnSpPr>
          <p:spPr>
            <a:xfrm>
              <a:off x="3819086" y="8293199"/>
              <a:ext cx="0" cy="743793"/>
            </a:xfrm>
            <a:prstGeom prst="line">
              <a:avLst/>
            </a:prstGeom>
            <a:ln w="6350">
              <a:solidFill>
                <a:schemeClr val="tx1">
                  <a:lumMod val="75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A812254-A4C2-34F8-4C65-24CB0C7783B4}"/>
                </a:ext>
              </a:extLst>
            </p:cNvPr>
            <p:cNvCxnSpPr>
              <a:cxnSpLocks/>
            </p:cNvCxnSpPr>
            <p:nvPr/>
          </p:nvCxnSpPr>
          <p:spPr>
            <a:xfrm>
              <a:off x="5797993" y="8293199"/>
              <a:ext cx="0" cy="743793"/>
            </a:xfrm>
            <a:prstGeom prst="line">
              <a:avLst/>
            </a:prstGeom>
            <a:ln w="6350">
              <a:solidFill>
                <a:schemeClr val="tx1">
                  <a:lumMod val="75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reeform 96" title="Icon of a gear with a wrench">
              <a:extLst>
                <a:ext uri="{FF2B5EF4-FFF2-40B4-BE49-F238E27FC236}">
                  <a16:creationId xmlns:a16="http://schemas.microsoft.com/office/drawing/2014/main" id="{6688CCC1-D2AF-4ABA-AE33-5111EB4BF50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1737" y="8001149"/>
              <a:ext cx="231900" cy="213524"/>
            </a:xfrm>
            <a:custGeom>
              <a:avLst/>
              <a:gdLst>
                <a:gd name="T0" fmla="*/ 224 w 356"/>
                <a:gd name="T1" fmla="*/ 273 h 328"/>
                <a:gd name="T2" fmla="*/ 181 w 356"/>
                <a:gd name="T3" fmla="*/ 295 h 328"/>
                <a:gd name="T4" fmla="*/ 181 w 356"/>
                <a:gd name="T5" fmla="*/ 328 h 328"/>
                <a:gd name="T6" fmla="*/ 121 w 356"/>
                <a:gd name="T7" fmla="*/ 328 h 328"/>
                <a:gd name="T8" fmla="*/ 121 w 356"/>
                <a:gd name="T9" fmla="*/ 291 h 328"/>
                <a:gd name="T10" fmla="*/ 57 w 356"/>
                <a:gd name="T11" fmla="*/ 254 h 328"/>
                <a:gd name="T12" fmla="*/ 28 w 356"/>
                <a:gd name="T13" fmla="*/ 269 h 328"/>
                <a:gd name="T14" fmla="*/ 0 w 356"/>
                <a:gd name="T15" fmla="*/ 214 h 328"/>
                <a:gd name="T16" fmla="*/ 28 w 356"/>
                <a:gd name="T17" fmla="*/ 199 h 328"/>
                <a:gd name="T18" fmla="*/ 21 w 356"/>
                <a:gd name="T19" fmla="*/ 162 h 328"/>
                <a:gd name="T20" fmla="*/ 28 w 356"/>
                <a:gd name="T21" fmla="*/ 125 h 328"/>
                <a:gd name="T22" fmla="*/ 0 w 356"/>
                <a:gd name="T23" fmla="*/ 111 h 328"/>
                <a:gd name="T24" fmla="*/ 28 w 356"/>
                <a:gd name="T25" fmla="*/ 55 h 328"/>
                <a:gd name="T26" fmla="*/ 57 w 356"/>
                <a:gd name="T27" fmla="*/ 70 h 328"/>
                <a:gd name="T28" fmla="*/ 121 w 356"/>
                <a:gd name="T29" fmla="*/ 33 h 328"/>
                <a:gd name="T30" fmla="*/ 121 w 356"/>
                <a:gd name="T31" fmla="*/ 0 h 328"/>
                <a:gd name="T32" fmla="*/ 181 w 356"/>
                <a:gd name="T33" fmla="*/ 0 h 328"/>
                <a:gd name="T34" fmla="*/ 181 w 356"/>
                <a:gd name="T35" fmla="*/ 30 h 328"/>
                <a:gd name="T36" fmla="*/ 249 w 356"/>
                <a:gd name="T37" fmla="*/ 70 h 328"/>
                <a:gd name="T38" fmla="*/ 274 w 356"/>
                <a:gd name="T39" fmla="*/ 55 h 328"/>
                <a:gd name="T40" fmla="*/ 306 w 356"/>
                <a:gd name="T41" fmla="*/ 111 h 328"/>
                <a:gd name="T42" fmla="*/ 277 w 356"/>
                <a:gd name="T43" fmla="*/ 125 h 328"/>
                <a:gd name="T44" fmla="*/ 282 w 356"/>
                <a:gd name="T45" fmla="*/ 162 h 328"/>
                <a:gd name="T46" fmla="*/ 279 w 356"/>
                <a:gd name="T47" fmla="*/ 188 h 328"/>
                <a:gd name="T48" fmla="*/ 186 w 356"/>
                <a:gd name="T49" fmla="*/ 100 h 328"/>
                <a:gd name="T50" fmla="*/ 150 w 356"/>
                <a:gd name="T51" fmla="*/ 89 h 328"/>
                <a:gd name="T52" fmla="*/ 75 w 356"/>
                <a:gd name="T53" fmla="*/ 166 h 328"/>
                <a:gd name="T54" fmla="*/ 107 w 356"/>
                <a:gd name="T55" fmla="*/ 231 h 328"/>
                <a:gd name="T56" fmla="*/ 209 w 356"/>
                <a:gd name="T57" fmla="*/ 238 h 328"/>
                <a:gd name="T58" fmla="*/ 310 w 356"/>
                <a:gd name="T59" fmla="*/ 302 h 328"/>
                <a:gd name="T60" fmla="*/ 348 w 356"/>
                <a:gd name="T61" fmla="*/ 294 h 328"/>
                <a:gd name="T62" fmla="*/ 340 w 356"/>
                <a:gd name="T63" fmla="*/ 256 h 328"/>
                <a:gd name="T64" fmla="*/ 237 w 356"/>
                <a:gd name="T65" fmla="*/ 195 h 328"/>
                <a:gd name="T66" fmla="*/ 235 w 356"/>
                <a:gd name="T67" fmla="*/ 194 h 328"/>
                <a:gd name="T68" fmla="*/ 234 w 356"/>
                <a:gd name="T69" fmla="*/ 179 h 328"/>
                <a:gd name="T70" fmla="*/ 172 w 356"/>
                <a:gd name="T71" fmla="*/ 139 h 328"/>
                <a:gd name="T72" fmla="*/ 145 w 356"/>
                <a:gd name="T73" fmla="*/ 153 h 328"/>
                <a:gd name="T74" fmla="*/ 194 w 356"/>
                <a:gd name="T75" fmla="*/ 183 h 328"/>
                <a:gd name="T76" fmla="*/ 182 w 356"/>
                <a:gd name="T77" fmla="*/ 199 h 328"/>
                <a:gd name="T78" fmla="*/ 135 w 356"/>
                <a:gd name="T79" fmla="*/ 169 h 328"/>
                <a:gd name="T80" fmla="*/ 132 w 356"/>
                <a:gd name="T81" fmla="*/ 201 h 328"/>
                <a:gd name="T82" fmla="*/ 194 w 356"/>
                <a:gd name="T83" fmla="*/ 241 h 328"/>
                <a:gd name="T84" fmla="*/ 207 w 356"/>
                <a:gd name="T85" fmla="*/ 237 h 328"/>
                <a:gd name="T86" fmla="*/ 209 w 356"/>
                <a:gd name="T87" fmla="*/ 2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28">
                  <a:moveTo>
                    <a:pt x="224" y="273"/>
                  </a:moveTo>
                  <a:cubicBezTo>
                    <a:pt x="213" y="284"/>
                    <a:pt x="195" y="291"/>
                    <a:pt x="181" y="295"/>
                  </a:cubicBezTo>
                  <a:cubicBezTo>
                    <a:pt x="181" y="295"/>
                    <a:pt x="181" y="295"/>
                    <a:pt x="181" y="328"/>
                  </a:cubicBezTo>
                  <a:cubicBezTo>
                    <a:pt x="181" y="328"/>
                    <a:pt x="181" y="328"/>
                    <a:pt x="121" y="328"/>
                  </a:cubicBezTo>
                  <a:cubicBezTo>
                    <a:pt x="121" y="328"/>
                    <a:pt x="121" y="328"/>
                    <a:pt x="121" y="291"/>
                  </a:cubicBezTo>
                  <a:cubicBezTo>
                    <a:pt x="96" y="287"/>
                    <a:pt x="75" y="273"/>
                    <a:pt x="57" y="254"/>
                  </a:cubicBezTo>
                  <a:cubicBezTo>
                    <a:pt x="57" y="254"/>
                    <a:pt x="57" y="254"/>
                    <a:pt x="28" y="269"/>
                  </a:cubicBezTo>
                  <a:cubicBezTo>
                    <a:pt x="28" y="269"/>
                    <a:pt x="28" y="269"/>
                    <a:pt x="0" y="214"/>
                  </a:cubicBezTo>
                  <a:cubicBezTo>
                    <a:pt x="0" y="214"/>
                    <a:pt x="0" y="214"/>
                    <a:pt x="28" y="199"/>
                  </a:cubicBezTo>
                  <a:cubicBezTo>
                    <a:pt x="25" y="188"/>
                    <a:pt x="21" y="177"/>
                    <a:pt x="21" y="162"/>
                  </a:cubicBezTo>
                  <a:cubicBezTo>
                    <a:pt x="21" y="151"/>
                    <a:pt x="25" y="136"/>
                    <a:pt x="28" y="125"/>
                  </a:cubicBezTo>
                  <a:cubicBezTo>
                    <a:pt x="28" y="125"/>
                    <a:pt x="28" y="125"/>
                    <a:pt x="0" y="111"/>
                  </a:cubicBezTo>
                  <a:cubicBezTo>
                    <a:pt x="0" y="111"/>
                    <a:pt x="0" y="111"/>
                    <a:pt x="28" y="55"/>
                  </a:cubicBezTo>
                  <a:cubicBezTo>
                    <a:pt x="28" y="55"/>
                    <a:pt x="28" y="55"/>
                    <a:pt x="57" y="70"/>
                  </a:cubicBezTo>
                  <a:cubicBezTo>
                    <a:pt x="75" y="52"/>
                    <a:pt x="96" y="37"/>
                    <a:pt x="121" y="33"/>
                  </a:cubicBezTo>
                  <a:cubicBezTo>
                    <a:pt x="121" y="33"/>
                    <a:pt x="121" y="33"/>
                    <a:pt x="121" y="0"/>
                  </a:cubicBezTo>
                  <a:cubicBezTo>
                    <a:pt x="121" y="0"/>
                    <a:pt x="121" y="0"/>
                    <a:pt x="181" y="0"/>
                  </a:cubicBezTo>
                  <a:cubicBezTo>
                    <a:pt x="181" y="0"/>
                    <a:pt x="181" y="0"/>
                    <a:pt x="181" y="30"/>
                  </a:cubicBezTo>
                  <a:cubicBezTo>
                    <a:pt x="206" y="37"/>
                    <a:pt x="231" y="52"/>
                    <a:pt x="249" y="70"/>
                  </a:cubicBezTo>
                  <a:cubicBezTo>
                    <a:pt x="249" y="70"/>
                    <a:pt x="249" y="70"/>
                    <a:pt x="274" y="55"/>
                  </a:cubicBezTo>
                  <a:cubicBezTo>
                    <a:pt x="274" y="55"/>
                    <a:pt x="274" y="55"/>
                    <a:pt x="306" y="111"/>
                  </a:cubicBezTo>
                  <a:cubicBezTo>
                    <a:pt x="306" y="111"/>
                    <a:pt x="306" y="111"/>
                    <a:pt x="277" y="125"/>
                  </a:cubicBezTo>
                  <a:cubicBezTo>
                    <a:pt x="281" y="136"/>
                    <a:pt x="282" y="150"/>
                    <a:pt x="282" y="162"/>
                  </a:cubicBezTo>
                  <a:cubicBezTo>
                    <a:pt x="282" y="169"/>
                    <a:pt x="282" y="178"/>
                    <a:pt x="279" y="188"/>
                  </a:cubicBezTo>
                  <a:moveTo>
                    <a:pt x="186" y="100"/>
                  </a:moveTo>
                  <a:cubicBezTo>
                    <a:pt x="176" y="93"/>
                    <a:pt x="165" y="89"/>
                    <a:pt x="150" y="89"/>
                  </a:cubicBezTo>
                  <a:cubicBezTo>
                    <a:pt x="107" y="89"/>
                    <a:pt x="75" y="126"/>
                    <a:pt x="75" y="166"/>
                  </a:cubicBezTo>
                  <a:cubicBezTo>
                    <a:pt x="75" y="195"/>
                    <a:pt x="85" y="217"/>
                    <a:pt x="107" y="231"/>
                  </a:cubicBezTo>
                  <a:moveTo>
                    <a:pt x="209" y="238"/>
                  </a:moveTo>
                  <a:cubicBezTo>
                    <a:pt x="310" y="302"/>
                    <a:pt x="310" y="302"/>
                    <a:pt x="310" y="302"/>
                  </a:cubicBezTo>
                  <a:cubicBezTo>
                    <a:pt x="323" y="310"/>
                    <a:pt x="340" y="307"/>
                    <a:pt x="348" y="294"/>
                  </a:cubicBezTo>
                  <a:cubicBezTo>
                    <a:pt x="356" y="282"/>
                    <a:pt x="353" y="265"/>
                    <a:pt x="340" y="256"/>
                  </a:cubicBezTo>
                  <a:cubicBezTo>
                    <a:pt x="237" y="195"/>
                    <a:pt x="237" y="195"/>
                    <a:pt x="237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6" y="189"/>
                    <a:pt x="235" y="184"/>
                    <a:pt x="234" y="179"/>
                  </a:cubicBezTo>
                  <a:cubicBezTo>
                    <a:pt x="228" y="151"/>
                    <a:pt x="200" y="132"/>
                    <a:pt x="172" y="139"/>
                  </a:cubicBezTo>
                  <a:cubicBezTo>
                    <a:pt x="162" y="141"/>
                    <a:pt x="152" y="146"/>
                    <a:pt x="145" y="153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1" y="179"/>
                    <a:pt x="129" y="190"/>
                    <a:pt x="132" y="201"/>
                  </a:cubicBezTo>
                  <a:cubicBezTo>
                    <a:pt x="138" y="229"/>
                    <a:pt x="165" y="247"/>
                    <a:pt x="194" y="241"/>
                  </a:cubicBezTo>
                  <a:cubicBezTo>
                    <a:pt x="198" y="240"/>
                    <a:pt x="203" y="239"/>
                    <a:pt x="207" y="237"/>
                  </a:cubicBezTo>
                  <a:lnTo>
                    <a:pt x="209" y="238"/>
                  </a:lnTo>
                  <a:close/>
                </a:path>
              </a:pathLst>
            </a:custGeom>
            <a:noFill/>
            <a:ln w="6350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binary" title="Icon of binary code, ones and zeros">
              <a:extLst>
                <a:ext uri="{FF2B5EF4-FFF2-40B4-BE49-F238E27FC236}">
                  <a16:creationId xmlns:a16="http://schemas.microsoft.com/office/drawing/2014/main" id="{5E8FA055-CE7C-56EA-0C28-D3EB54A7D78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782312" y="8001149"/>
              <a:ext cx="166630" cy="143884"/>
            </a:xfrm>
            <a:custGeom>
              <a:avLst/>
              <a:gdLst>
                <a:gd name="T0" fmla="*/ 0 w 245"/>
                <a:gd name="T1" fmla="*/ 48 h 212"/>
                <a:gd name="T2" fmla="*/ 92 w 245"/>
                <a:gd name="T3" fmla="*/ 48 h 212"/>
                <a:gd name="T4" fmla="*/ 183 w 245"/>
                <a:gd name="T5" fmla="*/ 48 h 212"/>
                <a:gd name="T6" fmla="*/ 62 w 245"/>
                <a:gd name="T7" fmla="*/ 15 h 212"/>
                <a:gd name="T8" fmla="*/ 46 w 245"/>
                <a:gd name="T9" fmla="*/ 0 h 212"/>
                <a:gd name="T10" fmla="*/ 30 w 245"/>
                <a:gd name="T11" fmla="*/ 33 h 212"/>
                <a:gd name="T12" fmla="*/ 46 w 245"/>
                <a:gd name="T13" fmla="*/ 49 h 212"/>
                <a:gd name="T14" fmla="*/ 153 w 245"/>
                <a:gd name="T15" fmla="*/ 33 h 212"/>
                <a:gd name="T16" fmla="*/ 137 w 245"/>
                <a:gd name="T17" fmla="*/ 0 h 212"/>
                <a:gd name="T18" fmla="*/ 122 w 245"/>
                <a:gd name="T19" fmla="*/ 15 h 212"/>
                <a:gd name="T20" fmla="*/ 137 w 245"/>
                <a:gd name="T21" fmla="*/ 49 h 212"/>
                <a:gd name="T22" fmla="*/ 153 w 245"/>
                <a:gd name="T23" fmla="*/ 33 h 212"/>
                <a:gd name="T24" fmla="*/ 245 w 245"/>
                <a:gd name="T25" fmla="*/ 15 h 212"/>
                <a:gd name="T26" fmla="*/ 229 w 245"/>
                <a:gd name="T27" fmla="*/ 0 h 212"/>
                <a:gd name="T28" fmla="*/ 213 w 245"/>
                <a:gd name="T29" fmla="*/ 33 h 212"/>
                <a:gd name="T30" fmla="*/ 229 w 245"/>
                <a:gd name="T31" fmla="*/ 49 h 212"/>
                <a:gd name="T32" fmla="*/ 0 w 245"/>
                <a:gd name="T33" fmla="*/ 163 h 212"/>
                <a:gd name="T34" fmla="*/ 92 w 245"/>
                <a:gd name="T35" fmla="*/ 163 h 212"/>
                <a:gd name="T36" fmla="*/ 183 w 245"/>
                <a:gd name="T37" fmla="*/ 163 h 212"/>
                <a:gd name="T38" fmla="*/ 62 w 245"/>
                <a:gd name="T39" fmla="*/ 196 h 212"/>
                <a:gd name="T40" fmla="*/ 46 w 245"/>
                <a:gd name="T41" fmla="*/ 163 h 212"/>
                <a:gd name="T42" fmla="*/ 30 w 245"/>
                <a:gd name="T43" fmla="*/ 179 h 212"/>
                <a:gd name="T44" fmla="*/ 46 w 245"/>
                <a:gd name="T45" fmla="*/ 212 h 212"/>
                <a:gd name="T46" fmla="*/ 62 w 245"/>
                <a:gd name="T47" fmla="*/ 196 h 212"/>
                <a:gd name="T48" fmla="*/ 153 w 245"/>
                <a:gd name="T49" fmla="*/ 179 h 212"/>
                <a:gd name="T50" fmla="*/ 137 w 245"/>
                <a:gd name="T51" fmla="*/ 163 h 212"/>
                <a:gd name="T52" fmla="*/ 122 w 245"/>
                <a:gd name="T53" fmla="*/ 196 h 212"/>
                <a:gd name="T54" fmla="*/ 137 w 245"/>
                <a:gd name="T55" fmla="*/ 212 h 212"/>
                <a:gd name="T56" fmla="*/ 245 w 245"/>
                <a:gd name="T57" fmla="*/ 196 h 212"/>
                <a:gd name="T58" fmla="*/ 229 w 245"/>
                <a:gd name="T59" fmla="*/ 163 h 212"/>
                <a:gd name="T60" fmla="*/ 213 w 245"/>
                <a:gd name="T61" fmla="*/ 179 h 212"/>
                <a:gd name="T62" fmla="*/ 229 w 245"/>
                <a:gd name="T63" fmla="*/ 212 h 212"/>
                <a:gd name="T64" fmla="*/ 245 w 245"/>
                <a:gd name="T65" fmla="*/ 196 h 212"/>
                <a:gd name="T66" fmla="*/ 62 w 245"/>
                <a:gd name="T67" fmla="*/ 131 h 212"/>
                <a:gd name="T68" fmla="*/ 153 w 245"/>
                <a:gd name="T69" fmla="*/ 131 h 212"/>
                <a:gd name="T70" fmla="*/ 32 w 245"/>
                <a:gd name="T71" fmla="*/ 98 h 212"/>
                <a:gd name="T72" fmla="*/ 16 w 245"/>
                <a:gd name="T73" fmla="*/ 83 h 212"/>
                <a:gd name="T74" fmla="*/ 0 w 245"/>
                <a:gd name="T75" fmla="*/ 116 h 212"/>
                <a:gd name="T76" fmla="*/ 16 w 245"/>
                <a:gd name="T77" fmla="*/ 132 h 212"/>
                <a:gd name="T78" fmla="*/ 123 w 245"/>
                <a:gd name="T79" fmla="*/ 116 h 212"/>
                <a:gd name="T80" fmla="*/ 107 w 245"/>
                <a:gd name="T81" fmla="*/ 83 h 212"/>
                <a:gd name="T82" fmla="*/ 92 w 245"/>
                <a:gd name="T83" fmla="*/ 98 h 212"/>
                <a:gd name="T84" fmla="*/ 107 w 245"/>
                <a:gd name="T85" fmla="*/ 132 h 212"/>
                <a:gd name="T86" fmla="*/ 123 w 245"/>
                <a:gd name="T87" fmla="*/ 116 h 212"/>
                <a:gd name="T88" fmla="*/ 215 w 245"/>
                <a:gd name="T89" fmla="*/ 98 h 212"/>
                <a:gd name="T90" fmla="*/ 199 w 245"/>
                <a:gd name="T91" fmla="*/ 83 h 212"/>
                <a:gd name="T92" fmla="*/ 183 w 245"/>
                <a:gd name="T93" fmla="*/ 116 h 212"/>
                <a:gd name="T94" fmla="*/ 199 w 245"/>
                <a:gd name="T95" fmla="*/ 132 h 212"/>
                <a:gd name="T96" fmla="*/ 245 w 245"/>
                <a:gd name="T97" fmla="*/ 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12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moveTo>
                    <a:pt x="92" y="0"/>
                  </a:moveTo>
                  <a:cubicBezTo>
                    <a:pt x="92" y="48"/>
                    <a:pt x="92" y="48"/>
                    <a:pt x="92" y="48"/>
                  </a:cubicBezTo>
                  <a:moveTo>
                    <a:pt x="183" y="0"/>
                  </a:moveTo>
                  <a:cubicBezTo>
                    <a:pt x="183" y="48"/>
                    <a:pt x="183" y="48"/>
                    <a:pt x="183" y="48"/>
                  </a:cubicBezTo>
                  <a:moveTo>
                    <a:pt x="62" y="33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30" y="7"/>
                    <a:pt x="30" y="1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41"/>
                    <a:pt x="3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5" y="49"/>
                    <a:pt x="62" y="41"/>
                    <a:pt x="62" y="33"/>
                  </a:cubicBezTo>
                  <a:close/>
                  <a:moveTo>
                    <a:pt x="153" y="33"/>
                  </a:moveTo>
                  <a:cubicBezTo>
                    <a:pt x="153" y="15"/>
                    <a:pt x="153" y="15"/>
                    <a:pt x="153" y="15"/>
                  </a:cubicBezTo>
                  <a:cubicBezTo>
                    <a:pt x="153" y="7"/>
                    <a:pt x="146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9" y="0"/>
                    <a:pt x="122" y="7"/>
                    <a:pt x="122" y="1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41"/>
                    <a:pt x="129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6" y="49"/>
                    <a:pt x="153" y="41"/>
                    <a:pt x="153" y="33"/>
                  </a:cubicBezTo>
                  <a:close/>
                  <a:moveTo>
                    <a:pt x="245" y="33"/>
                  </a:moveTo>
                  <a:cubicBezTo>
                    <a:pt x="245" y="15"/>
                    <a:pt x="245" y="15"/>
                    <a:pt x="245" y="15"/>
                  </a:cubicBezTo>
                  <a:cubicBezTo>
                    <a:pt x="245" y="7"/>
                    <a:pt x="237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0" y="0"/>
                    <a:pt x="213" y="7"/>
                    <a:pt x="213" y="15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41"/>
                    <a:pt x="220" y="49"/>
                    <a:pt x="229" y="49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37" y="49"/>
                    <a:pt x="245" y="41"/>
                    <a:pt x="245" y="33"/>
                  </a:cubicBezTo>
                  <a:close/>
                  <a:moveTo>
                    <a:pt x="0" y="163"/>
                  </a:moveTo>
                  <a:cubicBezTo>
                    <a:pt x="0" y="212"/>
                    <a:pt x="0" y="212"/>
                    <a:pt x="0" y="212"/>
                  </a:cubicBezTo>
                  <a:moveTo>
                    <a:pt x="92" y="163"/>
                  </a:moveTo>
                  <a:cubicBezTo>
                    <a:pt x="92" y="212"/>
                    <a:pt x="92" y="212"/>
                    <a:pt x="92" y="212"/>
                  </a:cubicBezTo>
                  <a:moveTo>
                    <a:pt x="183" y="163"/>
                  </a:moveTo>
                  <a:cubicBezTo>
                    <a:pt x="183" y="212"/>
                    <a:pt x="183" y="212"/>
                    <a:pt x="183" y="212"/>
                  </a:cubicBezTo>
                  <a:moveTo>
                    <a:pt x="62" y="196"/>
                  </a:moveTo>
                  <a:cubicBezTo>
                    <a:pt x="62" y="179"/>
                    <a:pt x="62" y="179"/>
                    <a:pt x="62" y="179"/>
                  </a:cubicBezTo>
                  <a:cubicBezTo>
                    <a:pt x="62" y="170"/>
                    <a:pt x="55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37" y="163"/>
                    <a:pt x="30" y="170"/>
                    <a:pt x="30" y="179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205"/>
                    <a:pt x="37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55" y="212"/>
                    <a:pt x="62" y="205"/>
                    <a:pt x="62" y="196"/>
                  </a:cubicBezTo>
                  <a:close/>
                  <a:moveTo>
                    <a:pt x="153" y="196"/>
                  </a:moveTo>
                  <a:cubicBezTo>
                    <a:pt x="153" y="179"/>
                    <a:pt x="153" y="179"/>
                    <a:pt x="153" y="179"/>
                  </a:cubicBezTo>
                  <a:cubicBezTo>
                    <a:pt x="153" y="170"/>
                    <a:pt x="146" y="163"/>
                    <a:pt x="137" y="163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29" y="163"/>
                    <a:pt x="122" y="170"/>
                    <a:pt x="122" y="179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2" y="205"/>
                    <a:pt x="129" y="212"/>
                    <a:pt x="137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146" y="212"/>
                    <a:pt x="153" y="205"/>
                    <a:pt x="153" y="196"/>
                  </a:cubicBezTo>
                  <a:close/>
                  <a:moveTo>
                    <a:pt x="245" y="196"/>
                  </a:moveTo>
                  <a:cubicBezTo>
                    <a:pt x="245" y="179"/>
                    <a:pt x="245" y="179"/>
                    <a:pt x="245" y="179"/>
                  </a:cubicBezTo>
                  <a:cubicBezTo>
                    <a:pt x="245" y="170"/>
                    <a:pt x="237" y="163"/>
                    <a:pt x="229" y="163"/>
                  </a:cubicBezTo>
                  <a:cubicBezTo>
                    <a:pt x="229" y="163"/>
                    <a:pt x="229" y="163"/>
                    <a:pt x="229" y="163"/>
                  </a:cubicBezTo>
                  <a:cubicBezTo>
                    <a:pt x="220" y="163"/>
                    <a:pt x="213" y="170"/>
                    <a:pt x="213" y="179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205"/>
                    <a:pt x="22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7" y="212"/>
                    <a:pt x="245" y="205"/>
                    <a:pt x="245" y="196"/>
                  </a:cubicBezTo>
                  <a:close/>
                  <a:moveTo>
                    <a:pt x="62" y="83"/>
                  </a:moveTo>
                  <a:cubicBezTo>
                    <a:pt x="62" y="131"/>
                    <a:pt x="62" y="131"/>
                    <a:pt x="62" y="131"/>
                  </a:cubicBezTo>
                  <a:moveTo>
                    <a:pt x="153" y="83"/>
                  </a:moveTo>
                  <a:cubicBezTo>
                    <a:pt x="153" y="131"/>
                    <a:pt x="153" y="131"/>
                    <a:pt x="153" y="131"/>
                  </a:cubicBezTo>
                  <a:moveTo>
                    <a:pt x="32" y="116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32" y="90"/>
                    <a:pt x="25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7" y="83"/>
                    <a:pt x="0" y="90"/>
                    <a:pt x="0" y="9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7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25" y="132"/>
                    <a:pt x="32" y="124"/>
                    <a:pt x="32" y="116"/>
                  </a:cubicBezTo>
                  <a:close/>
                  <a:moveTo>
                    <a:pt x="123" y="116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3" y="90"/>
                    <a:pt x="116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99" y="83"/>
                    <a:pt x="92" y="90"/>
                    <a:pt x="92" y="98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24"/>
                    <a:pt x="99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16" y="132"/>
                    <a:pt x="123" y="124"/>
                    <a:pt x="123" y="116"/>
                  </a:cubicBezTo>
                  <a:close/>
                  <a:moveTo>
                    <a:pt x="215" y="116"/>
                  </a:moveTo>
                  <a:cubicBezTo>
                    <a:pt x="215" y="98"/>
                    <a:pt x="215" y="98"/>
                    <a:pt x="215" y="98"/>
                  </a:cubicBezTo>
                  <a:cubicBezTo>
                    <a:pt x="215" y="90"/>
                    <a:pt x="207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0" y="83"/>
                    <a:pt x="183" y="90"/>
                    <a:pt x="183" y="9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24"/>
                    <a:pt x="190" y="132"/>
                    <a:pt x="199" y="13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7" y="132"/>
                    <a:pt x="215" y="124"/>
                    <a:pt x="215" y="116"/>
                  </a:cubicBezTo>
                  <a:close/>
                  <a:moveTo>
                    <a:pt x="245" y="83"/>
                  </a:moveTo>
                  <a:cubicBezTo>
                    <a:pt x="245" y="131"/>
                    <a:pt x="245" y="131"/>
                    <a:pt x="245" y="131"/>
                  </a:cubicBezTo>
                </a:path>
              </a:pathLst>
            </a:custGeom>
            <a:noFill/>
            <a:ln w="6350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magnify" title="Icon of a magnifying glass">
              <a:extLst>
                <a:ext uri="{FF2B5EF4-FFF2-40B4-BE49-F238E27FC236}">
                  <a16:creationId xmlns:a16="http://schemas.microsoft.com/office/drawing/2014/main" id="{43CFF41B-F2AC-0C3F-F76D-70325D6AB0E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4721627" y="8001149"/>
              <a:ext cx="173824" cy="170502"/>
            </a:xfrm>
            <a:custGeom>
              <a:avLst/>
              <a:gdLst>
                <a:gd name="T0" fmla="*/ 112 w 343"/>
                <a:gd name="T1" fmla="*/ 223 h 338"/>
                <a:gd name="T2" fmla="*/ 0 w 343"/>
                <a:gd name="T3" fmla="*/ 111 h 338"/>
                <a:gd name="T4" fmla="*/ 112 w 343"/>
                <a:gd name="T5" fmla="*/ 0 h 338"/>
                <a:gd name="T6" fmla="*/ 223 w 343"/>
                <a:gd name="T7" fmla="*/ 111 h 338"/>
                <a:gd name="T8" fmla="*/ 112 w 343"/>
                <a:gd name="T9" fmla="*/ 223 h 338"/>
                <a:gd name="T10" fmla="*/ 343 w 343"/>
                <a:gd name="T11" fmla="*/ 338 h 338"/>
                <a:gd name="T12" fmla="*/ 191 w 343"/>
                <a:gd name="T13" fmla="*/ 18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338">
                  <a:moveTo>
                    <a:pt x="112" y="223"/>
                  </a:move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3" y="0"/>
                    <a:pt x="223" y="50"/>
                    <a:pt x="223" y="111"/>
                  </a:cubicBezTo>
                  <a:cubicBezTo>
                    <a:pt x="223" y="173"/>
                    <a:pt x="173" y="223"/>
                    <a:pt x="112" y="223"/>
                  </a:cubicBezTo>
                  <a:close/>
                  <a:moveTo>
                    <a:pt x="343" y="338"/>
                  </a:moveTo>
                  <a:cubicBezTo>
                    <a:pt x="191" y="189"/>
                    <a:pt x="191" y="189"/>
                    <a:pt x="191" y="189"/>
                  </a:cubicBezTo>
                </a:path>
              </a:pathLst>
            </a:custGeom>
            <a:noFill/>
            <a:ln w="6350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people_24" title="Icon of a person with a shovel digging">
              <a:extLst>
                <a:ext uri="{FF2B5EF4-FFF2-40B4-BE49-F238E27FC236}">
                  <a16:creationId xmlns:a16="http://schemas.microsoft.com/office/drawing/2014/main" id="{F6443889-D1E8-4FF6-278B-6822BAFD40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62547" y="8001149"/>
              <a:ext cx="205694" cy="194891"/>
            </a:xfrm>
            <a:custGeom>
              <a:avLst/>
              <a:gdLst>
                <a:gd name="T0" fmla="*/ 190 w 333"/>
                <a:gd name="T1" fmla="*/ 66 h 316"/>
                <a:gd name="T2" fmla="*/ 213 w 333"/>
                <a:gd name="T3" fmla="*/ 178 h 316"/>
                <a:gd name="T4" fmla="*/ 197 w 333"/>
                <a:gd name="T5" fmla="*/ 203 h 316"/>
                <a:gd name="T6" fmla="*/ 197 w 333"/>
                <a:gd name="T7" fmla="*/ 203 h 316"/>
                <a:gd name="T8" fmla="*/ 172 w 333"/>
                <a:gd name="T9" fmla="*/ 186 h 316"/>
                <a:gd name="T10" fmla="*/ 161 w 333"/>
                <a:gd name="T11" fmla="*/ 134 h 316"/>
                <a:gd name="T12" fmla="*/ 161 w 333"/>
                <a:gd name="T13" fmla="*/ 134 h 316"/>
                <a:gd name="T14" fmla="*/ 161 w 333"/>
                <a:gd name="T15" fmla="*/ 169 h 316"/>
                <a:gd name="T16" fmla="*/ 180 w 333"/>
                <a:gd name="T17" fmla="*/ 228 h 316"/>
                <a:gd name="T18" fmla="*/ 180 w 333"/>
                <a:gd name="T19" fmla="*/ 294 h 316"/>
                <a:gd name="T20" fmla="*/ 157 w 333"/>
                <a:gd name="T21" fmla="*/ 316 h 316"/>
                <a:gd name="T22" fmla="*/ 157 w 333"/>
                <a:gd name="T23" fmla="*/ 316 h 316"/>
                <a:gd name="T24" fmla="*/ 134 w 333"/>
                <a:gd name="T25" fmla="*/ 294 h 316"/>
                <a:gd name="T26" fmla="*/ 134 w 333"/>
                <a:gd name="T27" fmla="*/ 235 h 316"/>
                <a:gd name="T28" fmla="*/ 115 w 333"/>
                <a:gd name="T29" fmla="*/ 199 h 316"/>
                <a:gd name="T30" fmla="*/ 113 w 333"/>
                <a:gd name="T31" fmla="*/ 198 h 316"/>
                <a:gd name="T32" fmla="*/ 112 w 333"/>
                <a:gd name="T33" fmla="*/ 198 h 316"/>
                <a:gd name="T34" fmla="*/ 111 w 333"/>
                <a:gd name="T35" fmla="*/ 201 h 316"/>
                <a:gd name="T36" fmla="*/ 111 w 333"/>
                <a:gd name="T37" fmla="*/ 250 h 316"/>
                <a:gd name="T38" fmla="*/ 61 w 333"/>
                <a:gd name="T39" fmla="*/ 300 h 316"/>
                <a:gd name="T40" fmla="*/ 27 w 333"/>
                <a:gd name="T41" fmla="*/ 300 h 316"/>
                <a:gd name="T42" fmla="*/ 27 w 333"/>
                <a:gd name="T43" fmla="*/ 300 h 316"/>
                <a:gd name="T44" fmla="*/ 27 w 333"/>
                <a:gd name="T45" fmla="*/ 266 h 316"/>
                <a:gd name="T46" fmla="*/ 67 w 333"/>
                <a:gd name="T47" fmla="*/ 227 h 316"/>
                <a:gd name="T48" fmla="*/ 67 w 333"/>
                <a:gd name="T49" fmla="*/ 126 h 316"/>
                <a:gd name="T50" fmla="*/ 204 w 333"/>
                <a:gd name="T51" fmla="*/ 35 h 316"/>
                <a:gd name="T52" fmla="*/ 204 w 333"/>
                <a:gd name="T53" fmla="*/ 35 h 316"/>
                <a:gd name="T54" fmla="*/ 168 w 333"/>
                <a:gd name="T55" fmla="*/ 0 h 316"/>
                <a:gd name="T56" fmla="*/ 168 w 333"/>
                <a:gd name="T57" fmla="*/ 0 h 316"/>
                <a:gd name="T58" fmla="*/ 133 w 333"/>
                <a:gd name="T59" fmla="*/ 35 h 316"/>
                <a:gd name="T60" fmla="*/ 133 w 333"/>
                <a:gd name="T61" fmla="*/ 35 h 316"/>
                <a:gd name="T62" fmla="*/ 168 w 333"/>
                <a:gd name="T63" fmla="*/ 71 h 316"/>
                <a:gd name="T64" fmla="*/ 168 w 333"/>
                <a:gd name="T65" fmla="*/ 71 h 316"/>
                <a:gd name="T66" fmla="*/ 204 w 333"/>
                <a:gd name="T67" fmla="*/ 35 h 316"/>
                <a:gd name="T68" fmla="*/ 131 w 333"/>
                <a:gd name="T69" fmla="*/ 45 h 316"/>
                <a:gd name="T70" fmla="*/ 115 w 333"/>
                <a:gd name="T71" fmla="*/ 45 h 316"/>
                <a:gd name="T72" fmla="*/ 21 w 333"/>
                <a:gd name="T73" fmla="*/ 72 h 316"/>
                <a:gd name="T74" fmla="*/ 21 w 333"/>
                <a:gd name="T75" fmla="*/ 72 h 316"/>
                <a:gd name="T76" fmla="*/ 21 w 333"/>
                <a:gd name="T77" fmla="*/ 125 h 316"/>
                <a:gd name="T78" fmla="*/ 44 w 333"/>
                <a:gd name="T79" fmla="*/ 148 h 316"/>
                <a:gd name="T80" fmla="*/ 44 w 333"/>
                <a:gd name="T81" fmla="*/ 148 h 316"/>
                <a:gd name="T82" fmla="*/ 67 w 333"/>
                <a:gd name="T83" fmla="*/ 125 h 316"/>
                <a:gd name="T84" fmla="*/ 67 w 333"/>
                <a:gd name="T85" fmla="*/ 120 h 316"/>
                <a:gd name="T86" fmla="*/ 67 w 333"/>
                <a:gd name="T87" fmla="*/ 108 h 316"/>
                <a:gd name="T88" fmla="*/ 102 w 333"/>
                <a:gd name="T89" fmla="*/ 98 h 316"/>
                <a:gd name="T90" fmla="*/ 81 w 333"/>
                <a:gd name="T91" fmla="*/ 104 h 316"/>
                <a:gd name="T92" fmla="*/ 252 w 333"/>
                <a:gd name="T93" fmla="*/ 274 h 316"/>
                <a:gd name="T94" fmla="*/ 232 w 333"/>
                <a:gd name="T95" fmla="*/ 316 h 316"/>
                <a:gd name="T96" fmla="*/ 333 w 333"/>
                <a:gd name="T97" fmla="*/ 316 h 316"/>
                <a:gd name="T98" fmla="*/ 283 w 333"/>
                <a:gd name="T99" fmla="*/ 215 h 316"/>
                <a:gd name="T100" fmla="*/ 252 w 333"/>
                <a:gd name="T101" fmla="*/ 274 h 316"/>
                <a:gd name="T102" fmla="*/ 0 w 333"/>
                <a:gd name="T103" fmla="*/ 24 h 316"/>
                <a:gd name="T104" fmla="*/ 42 w 333"/>
                <a:gd name="T105" fmla="*/ 6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316">
                  <a:moveTo>
                    <a:pt x="190" y="66"/>
                  </a:moveTo>
                  <a:cubicBezTo>
                    <a:pt x="213" y="178"/>
                    <a:pt x="213" y="178"/>
                    <a:pt x="213" y="178"/>
                  </a:cubicBezTo>
                  <a:cubicBezTo>
                    <a:pt x="216" y="189"/>
                    <a:pt x="208" y="200"/>
                    <a:pt x="197" y="203"/>
                  </a:cubicBezTo>
                  <a:cubicBezTo>
                    <a:pt x="197" y="203"/>
                    <a:pt x="197" y="203"/>
                    <a:pt x="197" y="203"/>
                  </a:cubicBezTo>
                  <a:cubicBezTo>
                    <a:pt x="186" y="205"/>
                    <a:pt x="175" y="198"/>
                    <a:pt x="172" y="186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80" y="228"/>
                    <a:pt x="180" y="228"/>
                    <a:pt x="180" y="228"/>
                  </a:cubicBezTo>
                  <a:cubicBezTo>
                    <a:pt x="180" y="294"/>
                    <a:pt x="180" y="294"/>
                    <a:pt x="180" y="294"/>
                  </a:cubicBezTo>
                  <a:cubicBezTo>
                    <a:pt x="180" y="306"/>
                    <a:pt x="170" y="316"/>
                    <a:pt x="157" y="316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45" y="316"/>
                    <a:pt x="134" y="306"/>
                    <a:pt x="134" y="294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115" y="199"/>
                    <a:pt x="115" y="199"/>
                    <a:pt x="115" y="199"/>
                  </a:cubicBezTo>
                  <a:cubicBezTo>
                    <a:pt x="115" y="198"/>
                    <a:pt x="113" y="197"/>
                    <a:pt x="113" y="198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1" y="199"/>
                    <a:pt x="111" y="201"/>
                    <a:pt x="111" y="201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52" y="309"/>
                    <a:pt x="37" y="309"/>
                    <a:pt x="27" y="300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8" y="290"/>
                    <a:pt x="18" y="275"/>
                    <a:pt x="27" y="266"/>
                  </a:cubicBezTo>
                  <a:cubicBezTo>
                    <a:pt x="67" y="227"/>
                    <a:pt x="67" y="227"/>
                    <a:pt x="67" y="227"/>
                  </a:cubicBezTo>
                  <a:cubicBezTo>
                    <a:pt x="67" y="126"/>
                    <a:pt x="67" y="126"/>
                    <a:pt x="67" y="126"/>
                  </a:cubicBezTo>
                  <a:moveTo>
                    <a:pt x="204" y="35"/>
                  </a:moveTo>
                  <a:cubicBezTo>
                    <a:pt x="204" y="35"/>
                    <a:pt x="204" y="35"/>
                    <a:pt x="204" y="35"/>
                  </a:cubicBezTo>
                  <a:cubicBezTo>
                    <a:pt x="204" y="16"/>
                    <a:pt x="18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9" y="0"/>
                    <a:pt x="133" y="16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55"/>
                    <a:pt x="149" y="71"/>
                    <a:pt x="168" y="71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188" y="71"/>
                    <a:pt x="204" y="55"/>
                    <a:pt x="204" y="35"/>
                  </a:cubicBezTo>
                  <a:close/>
                  <a:moveTo>
                    <a:pt x="131" y="45"/>
                  </a:moveTo>
                  <a:cubicBezTo>
                    <a:pt x="115" y="45"/>
                    <a:pt x="115" y="45"/>
                    <a:pt x="115" y="45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37"/>
                    <a:pt x="31" y="148"/>
                    <a:pt x="4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6" y="148"/>
                    <a:pt x="67" y="137"/>
                    <a:pt x="67" y="125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102" y="98"/>
                    <a:pt x="102" y="98"/>
                    <a:pt x="102" y="98"/>
                  </a:cubicBezTo>
                  <a:moveTo>
                    <a:pt x="81" y="104"/>
                  </a:moveTo>
                  <a:cubicBezTo>
                    <a:pt x="252" y="274"/>
                    <a:pt x="252" y="274"/>
                    <a:pt x="252" y="274"/>
                  </a:cubicBezTo>
                  <a:cubicBezTo>
                    <a:pt x="232" y="316"/>
                    <a:pt x="232" y="316"/>
                    <a:pt x="232" y="316"/>
                  </a:cubicBezTo>
                  <a:cubicBezTo>
                    <a:pt x="333" y="316"/>
                    <a:pt x="333" y="316"/>
                    <a:pt x="333" y="3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52" y="274"/>
                    <a:pt x="252" y="274"/>
                    <a:pt x="252" y="274"/>
                  </a:cubicBezTo>
                  <a:moveTo>
                    <a:pt x="0" y="24"/>
                  </a:moveTo>
                  <a:cubicBezTo>
                    <a:pt x="42" y="66"/>
                    <a:pt x="42" y="66"/>
                    <a:pt x="42" y="66"/>
                  </a:cubicBezTo>
                </a:path>
              </a:pathLst>
            </a:custGeom>
            <a:noFill/>
            <a:ln w="6350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A0EC9B1-7FB0-785C-2E0B-EB480C6F53F9}"/>
              </a:ext>
            </a:extLst>
          </p:cNvPr>
          <p:cNvSpPr/>
          <p:nvPr/>
        </p:nvSpPr>
        <p:spPr bwMode="auto">
          <a:xfrm>
            <a:off x="338139" y="4945401"/>
            <a:ext cx="7100886" cy="2169939"/>
          </a:xfrm>
          <a:prstGeom prst="rect">
            <a:avLst/>
          </a:prstGeom>
          <a:solidFill>
            <a:schemeClr val="tx1"/>
          </a:solidFill>
          <a:ln w="6350">
            <a:noFill/>
            <a:headEnd type="none" w="med" len="med"/>
            <a:tailEnd type="none" w="med" len="med"/>
          </a:ln>
          <a:effectLst>
            <a:outerShdw blurRad="63500" algn="ctr" rotWithShape="0">
              <a:schemeClr val="tx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2BA381E-345A-7EF8-8929-E4E278A9C92A}"/>
              </a:ext>
            </a:extLst>
          </p:cNvPr>
          <p:cNvSpPr>
            <a:spLocks/>
          </p:cNvSpPr>
          <p:nvPr/>
        </p:nvSpPr>
        <p:spPr bwMode="auto">
          <a:xfrm>
            <a:off x="271463" y="5050039"/>
            <a:ext cx="7234236" cy="58631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255" algn="ctr" defTabSz="623438">
              <a:spcBef>
                <a:spcPts val="100"/>
              </a:spcBef>
              <a:spcAft>
                <a:spcPts val="200"/>
              </a:spcAft>
              <a:defRPr/>
            </a:pPr>
            <a:r>
              <a:rPr kumimoji="0" lang="en-US" sz="1400" i="0" u="none" strike="noStrike" kern="120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 Semibold"/>
              </a:rPr>
              <a:t>Outcomes for your business</a:t>
            </a:r>
          </a:p>
          <a:p>
            <a:pPr marL="8255" algn="ctr" defTabSz="623438">
              <a:spcBef>
                <a:spcPts val="100"/>
              </a:spcBef>
              <a:spcAft>
                <a:spcPts val="20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Empower your organization to make decisions backed by data and guided by experts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D3A2774-4195-F3D5-4C9C-70A682A6C791}"/>
              </a:ext>
            </a:extLst>
          </p:cNvPr>
          <p:cNvSpPr>
            <a:spLocks/>
          </p:cNvSpPr>
          <p:nvPr/>
        </p:nvSpPr>
        <p:spPr bwMode="auto">
          <a:xfrm>
            <a:off x="507951" y="6267867"/>
            <a:ext cx="1844088" cy="677108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32472" rtl="0" eaLnBrk="1" fontAlgn="base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rPr>
              <a:t>Understand the collaboration tools and technology available for improving productivity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EFEE02E-27A9-9E32-7CE8-5D6394BF4A1C}"/>
              </a:ext>
            </a:extLst>
          </p:cNvPr>
          <p:cNvSpPr>
            <a:spLocks/>
          </p:cNvSpPr>
          <p:nvPr/>
        </p:nvSpPr>
        <p:spPr bwMode="auto">
          <a:xfrm>
            <a:off x="3143177" y="6267867"/>
            <a:ext cx="1426780" cy="677108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32472" rtl="0" eaLnBrk="1" fontAlgn="base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rPr>
              <a:t>Provides recommendations to achieve optimal security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D1A04D6-9E44-F6F4-EAF1-E258F5B45106}"/>
              </a:ext>
            </a:extLst>
          </p:cNvPr>
          <p:cNvSpPr>
            <a:spLocks/>
          </p:cNvSpPr>
          <p:nvPr/>
        </p:nvSpPr>
        <p:spPr bwMode="auto">
          <a:xfrm>
            <a:off x="5506327" y="6267867"/>
            <a:ext cx="1639284" cy="677108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32472" rtl="0" eaLnBrk="1" fontAlgn="base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rPr>
              <a:t>Understand capabilities and barriers to remote work for hybrid workforce</a:t>
            </a:r>
          </a:p>
        </p:txBody>
      </p:sp>
      <p:sp>
        <p:nvSpPr>
          <p:cNvPr id="166" name="Right Triangle 165">
            <a:extLst>
              <a:ext uri="{FF2B5EF4-FFF2-40B4-BE49-F238E27FC236}">
                <a16:creationId xmlns:a16="http://schemas.microsoft.com/office/drawing/2014/main" id="{10BBED50-C225-AE27-266F-9AFEBEAA691A}"/>
              </a:ext>
            </a:extLst>
          </p:cNvPr>
          <p:cNvSpPr/>
          <p:nvPr/>
        </p:nvSpPr>
        <p:spPr bwMode="auto">
          <a:xfrm rot="16200000" flipH="1">
            <a:off x="273010" y="5639038"/>
            <a:ext cx="72045" cy="6667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7" name="Right Triangle 166">
            <a:extLst>
              <a:ext uri="{FF2B5EF4-FFF2-40B4-BE49-F238E27FC236}">
                <a16:creationId xmlns:a16="http://schemas.microsoft.com/office/drawing/2014/main" id="{23553567-1787-0B48-6829-016F4A9C0981}"/>
              </a:ext>
            </a:extLst>
          </p:cNvPr>
          <p:cNvSpPr/>
          <p:nvPr/>
        </p:nvSpPr>
        <p:spPr bwMode="auto">
          <a:xfrm rot="5400000">
            <a:off x="7432294" y="5639039"/>
            <a:ext cx="72045" cy="6667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86AF4B3-300B-98BB-7D10-F4CCD32847BE}"/>
              </a:ext>
            </a:extLst>
          </p:cNvPr>
          <p:cNvCxnSpPr>
            <a:cxnSpLocks/>
          </p:cNvCxnSpPr>
          <p:nvPr/>
        </p:nvCxnSpPr>
        <p:spPr>
          <a:xfrm>
            <a:off x="338139" y="5921332"/>
            <a:ext cx="7100886" cy="0"/>
          </a:xfrm>
          <a:prstGeom prst="line">
            <a:avLst/>
          </a:prstGeom>
          <a:noFill/>
          <a:ln w="6350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F1322B0-C05E-5A1B-5C4C-7ED6ED82F315}"/>
              </a:ext>
            </a:extLst>
          </p:cNvPr>
          <p:cNvCxnSpPr>
            <a:cxnSpLocks/>
          </p:cNvCxnSpPr>
          <p:nvPr/>
        </p:nvCxnSpPr>
        <p:spPr>
          <a:xfrm>
            <a:off x="2556057" y="6267867"/>
            <a:ext cx="0" cy="738664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C93A06F-DC8D-95FA-51BD-1E4AECA435CA}"/>
              </a:ext>
            </a:extLst>
          </p:cNvPr>
          <p:cNvCxnSpPr>
            <a:cxnSpLocks/>
          </p:cNvCxnSpPr>
          <p:nvPr/>
        </p:nvCxnSpPr>
        <p:spPr>
          <a:xfrm>
            <a:off x="5131711" y="6267867"/>
            <a:ext cx="0" cy="738664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470DE18-5163-6EED-D34F-0C4B4FF21900}"/>
              </a:ext>
            </a:extLst>
          </p:cNvPr>
          <p:cNvGrpSpPr/>
          <p:nvPr/>
        </p:nvGrpSpPr>
        <p:grpSpPr>
          <a:xfrm>
            <a:off x="278978" y="9315955"/>
            <a:ext cx="7241959" cy="580520"/>
            <a:chOff x="278978" y="9315955"/>
            <a:chExt cx="7241959" cy="580520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79768B1-2410-F7D2-1B20-A648C48076F2}"/>
                </a:ext>
              </a:extLst>
            </p:cNvPr>
            <p:cNvSpPr>
              <a:spLocks/>
            </p:cNvSpPr>
            <p:nvPr/>
          </p:nvSpPr>
          <p:spPr>
            <a:xfrm>
              <a:off x="278978" y="9344605"/>
              <a:ext cx="7215395" cy="52322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571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3736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chemeClr val="accent3"/>
                  </a:solidFill>
                  <a:latin typeface="+mj-lt"/>
                  <a:cs typeface="Segoe UI" pitchFamily="34" charset="0"/>
                </a:rPr>
                <a:t>Take the next step today!</a:t>
              </a:r>
            </a:p>
            <a:p>
              <a:pPr defTabSz="932472" fontAlgn="base">
                <a:spcBef>
                  <a:spcPts val="300"/>
                </a:spcBef>
                <a:spcAft>
                  <a:spcPct val="0"/>
                </a:spcAft>
              </a:pPr>
              <a:r>
                <a:rPr lang="en-US" sz="1200">
                  <a:solidFill>
                    <a:schemeClr val="accent3"/>
                  </a:solidFill>
                  <a:cs typeface="Segoe UI" pitchFamily="34" charset="0"/>
                </a:rPr>
                <a:t>Contact your Microsoft Service Partner for more information.</a:t>
              </a:r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541C83F1-35BE-6669-EE05-4F3734400B72}"/>
                </a:ext>
              </a:extLst>
            </p:cNvPr>
            <p:cNvSpPr>
              <a:spLocks/>
            </p:cNvSpPr>
            <p:nvPr/>
          </p:nvSpPr>
          <p:spPr>
            <a:xfrm>
              <a:off x="338138" y="9315955"/>
              <a:ext cx="7182799" cy="580520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93776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chemeClr val="bg2"/>
                </a:solidFill>
                <a:latin typeface="+mj-lt"/>
                <a:cs typeface="Segoe UI" pitchFamily="34" charset="0"/>
              </a:endParaRPr>
            </a:p>
          </p:txBody>
        </p:sp>
        <p:sp>
          <p:nvSpPr>
            <p:cNvPr id="183" name="Graphic 27">
              <a:extLst>
                <a:ext uri="{FF2B5EF4-FFF2-40B4-BE49-F238E27FC236}">
                  <a16:creationId xmlns:a16="http://schemas.microsoft.com/office/drawing/2014/main" id="{2F3E7268-8021-8840-7A13-D43116C6B6ED}"/>
                </a:ext>
              </a:extLst>
            </p:cNvPr>
            <p:cNvSpPr/>
            <p:nvPr/>
          </p:nvSpPr>
          <p:spPr>
            <a:xfrm>
              <a:off x="7032863" y="9428255"/>
              <a:ext cx="291862" cy="355920"/>
            </a:xfrm>
            <a:custGeom>
              <a:avLst/>
              <a:gdLst>
                <a:gd name="connsiteX0" fmla="*/ 93632 w 328721"/>
                <a:gd name="connsiteY0" fmla="*/ 347426 h 400867"/>
                <a:gd name="connsiteX1" fmla="*/ 147128 w 328721"/>
                <a:gd name="connsiteY1" fmla="*/ 347426 h 400867"/>
                <a:gd name="connsiteX2" fmla="*/ 240706 w 328721"/>
                <a:gd name="connsiteY2" fmla="*/ 226255 h 400867"/>
                <a:gd name="connsiteX3" fmla="*/ 240706 w 328721"/>
                <a:gd name="connsiteY3" fmla="*/ 134586 h 400867"/>
                <a:gd name="connsiteX4" fmla="*/ 240706 w 328721"/>
                <a:gd name="connsiteY4" fmla="*/ 13360 h 400867"/>
                <a:gd name="connsiteX5" fmla="*/ 227346 w 328721"/>
                <a:gd name="connsiteY5" fmla="*/ 0 h 400867"/>
                <a:gd name="connsiteX6" fmla="*/ 13360 w 328721"/>
                <a:gd name="connsiteY6" fmla="*/ 0 h 400867"/>
                <a:gd name="connsiteX7" fmla="*/ 0 w 328721"/>
                <a:gd name="connsiteY7" fmla="*/ 13360 h 400867"/>
                <a:gd name="connsiteX8" fmla="*/ 0 w 328721"/>
                <a:gd name="connsiteY8" fmla="*/ 87961 h 400867"/>
                <a:gd name="connsiteX9" fmla="*/ 0 w 328721"/>
                <a:gd name="connsiteY9" fmla="*/ 85180 h 400867"/>
                <a:gd name="connsiteX10" fmla="*/ 0 w 328721"/>
                <a:gd name="connsiteY10" fmla="*/ 387507 h 400867"/>
                <a:gd name="connsiteX11" fmla="*/ 13360 w 328721"/>
                <a:gd name="connsiteY11" fmla="*/ 400868 h 400867"/>
                <a:gd name="connsiteX12" fmla="*/ 240215 w 328721"/>
                <a:gd name="connsiteY12" fmla="*/ 400868 h 400867"/>
                <a:gd name="connsiteX13" fmla="*/ 252812 w 328721"/>
                <a:gd name="connsiteY13" fmla="*/ 388271 h 400867"/>
                <a:gd name="connsiteX14" fmla="*/ 252812 w 328721"/>
                <a:gd name="connsiteY14" fmla="*/ 344481 h 400867"/>
                <a:gd name="connsiteX15" fmla="*/ 211749 w 328721"/>
                <a:gd name="connsiteY15" fmla="*/ 317433 h 400867"/>
                <a:gd name="connsiteX16" fmla="*/ 200625 w 328721"/>
                <a:gd name="connsiteY16" fmla="*/ 257557 h 400867"/>
                <a:gd name="connsiteX17" fmla="*/ 175049 w 328721"/>
                <a:gd name="connsiteY17" fmla="*/ 231981 h 400867"/>
                <a:gd name="connsiteX18" fmla="*/ 171886 w 328721"/>
                <a:gd name="connsiteY18" fmla="*/ 226091 h 400867"/>
                <a:gd name="connsiteX19" fmla="*/ 176249 w 328721"/>
                <a:gd name="connsiteY19" fmla="*/ 203951 h 400867"/>
                <a:gd name="connsiteX20" fmla="*/ 205260 w 328721"/>
                <a:gd name="connsiteY20" fmla="*/ 193808 h 400867"/>
                <a:gd name="connsiteX21" fmla="*/ 214367 w 328721"/>
                <a:gd name="connsiteY21" fmla="*/ 199043 h 400867"/>
                <a:gd name="connsiteX22" fmla="*/ 270917 w 328721"/>
                <a:gd name="connsiteY22" fmla="*/ 258211 h 400867"/>
                <a:gd name="connsiteX23" fmla="*/ 328721 w 328721"/>
                <a:gd name="connsiteY23" fmla="*/ 400868 h 400867"/>
                <a:gd name="connsiteX24" fmla="*/ 328721 w 328721"/>
                <a:gd name="connsiteY24" fmla="*/ 199589 h 400867"/>
                <a:gd name="connsiteX25" fmla="*/ 317542 w 328721"/>
                <a:gd name="connsiteY25" fmla="*/ 175485 h 400867"/>
                <a:gd name="connsiteX26" fmla="*/ 240706 w 328721"/>
                <a:gd name="connsiteY26" fmla="*/ 110483 h 40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721" h="400867">
                  <a:moveTo>
                    <a:pt x="93632" y="347426"/>
                  </a:moveTo>
                  <a:cubicBezTo>
                    <a:pt x="147128" y="347426"/>
                    <a:pt x="147128" y="347426"/>
                    <a:pt x="147128" y="347426"/>
                  </a:cubicBezTo>
                  <a:moveTo>
                    <a:pt x="240706" y="226255"/>
                  </a:moveTo>
                  <a:lnTo>
                    <a:pt x="240706" y="134586"/>
                  </a:lnTo>
                  <a:lnTo>
                    <a:pt x="240706" y="13360"/>
                  </a:lnTo>
                  <a:cubicBezTo>
                    <a:pt x="240706" y="5999"/>
                    <a:pt x="234708" y="0"/>
                    <a:pt x="227346" y="0"/>
                  </a:cubicBezTo>
                  <a:lnTo>
                    <a:pt x="13360" y="0"/>
                  </a:lnTo>
                  <a:cubicBezTo>
                    <a:pt x="5999" y="0"/>
                    <a:pt x="0" y="5999"/>
                    <a:pt x="0" y="13360"/>
                  </a:cubicBezTo>
                  <a:lnTo>
                    <a:pt x="0" y="87961"/>
                  </a:lnTo>
                  <a:lnTo>
                    <a:pt x="0" y="85180"/>
                  </a:lnTo>
                  <a:lnTo>
                    <a:pt x="0" y="387507"/>
                  </a:lnTo>
                  <a:cubicBezTo>
                    <a:pt x="0" y="394869"/>
                    <a:pt x="5999" y="400868"/>
                    <a:pt x="13360" y="400868"/>
                  </a:cubicBezTo>
                  <a:lnTo>
                    <a:pt x="240215" y="400868"/>
                  </a:lnTo>
                  <a:cubicBezTo>
                    <a:pt x="247141" y="400868"/>
                    <a:pt x="252812" y="395251"/>
                    <a:pt x="252812" y="388271"/>
                  </a:cubicBezTo>
                  <a:lnTo>
                    <a:pt x="252812" y="344481"/>
                  </a:lnTo>
                  <a:cubicBezTo>
                    <a:pt x="246923" y="343063"/>
                    <a:pt x="226310" y="337392"/>
                    <a:pt x="211749" y="317433"/>
                  </a:cubicBezTo>
                  <a:cubicBezTo>
                    <a:pt x="192663" y="291258"/>
                    <a:pt x="199534" y="261756"/>
                    <a:pt x="200625" y="257557"/>
                  </a:cubicBezTo>
                  <a:lnTo>
                    <a:pt x="175049" y="231981"/>
                  </a:lnTo>
                  <a:cubicBezTo>
                    <a:pt x="173413" y="230345"/>
                    <a:pt x="172268" y="228327"/>
                    <a:pt x="171886" y="226091"/>
                  </a:cubicBezTo>
                  <a:cubicBezTo>
                    <a:pt x="170959" y="221074"/>
                    <a:pt x="170359" y="211913"/>
                    <a:pt x="176249" y="203951"/>
                  </a:cubicBezTo>
                  <a:cubicBezTo>
                    <a:pt x="182575" y="195444"/>
                    <a:pt x="193972" y="191463"/>
                    <a:pt x="205260" y="193808"/>
                  </a:cubicBezTo>
                  <a:cubicBezTo>
                    <a:pt x="208750" y="194517"/>
                    <a:pt x="211858" y="196480"/>
                    <a:pt x="214367" y="199043"/>
                  </a:cubicBezTo>
                  <a:cubicBezTo>
                    <a:pt x="233235" y="218784"/>
                    <a:pt x="252049" y="238525"/>
                    <a:pt x="270917" y="258211"/>
                  </a:cubicBezTo>
                  <a:moveTo>
                    <a:pt x="328721" y="400868"/>
                  </a:moveTo>
                  <a:lnTo>
                    <a:pt x="328721" y="199589"/>
                  </a:lnTo>
                  <a:cubicBezTo>
                    <a:pt x="328721" y="190318"/>
                    <a:pt x="324632" y="181484"/>
                    <a:pt x="317542" y="175485"/>
                  </a:cubicBezTo>
                  <a:lnTo>
                    <a:pt x="240706" y="110483"/>
                  </a:lnTo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864C5A-5A12-B4A7-0028-F2976C97E15F}"/>
              </a:ext>
            </a:extLst>
          </p:cNvPr>
          <p:cNvGrpSpPr/>
          <p:nvPr/>
        </p:nvGrpSpPr>
        <p:grpSpPr>
          <a:xfrm>
            <a:off x="3682841" y="2241589"/>
            <a:ext cx="336878" cy="336878"/>
            <a:chOff x="3682841" y="2241589"/>
            <a:chExt cx="336878" cy="33687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C3B91F3-A753-228F-CE7E-27E6DC86A212}"/>
                </a:ext>
              </a:extLst>
            </p:cNvPr>
            <p:cNvSpPr/>
            <p:nvPr/>
          </p:nvSpPr>
          <p:spPr bwMode="auto">
            <a:xfrm>
              <a:off x="3682841" y="2241589"/>
              <a:ext cx="336878" cy="336878"/>
            </a:xfrm>
            <a:prstGeom prst="ellipse">
              <a:avLst/>
            </a:prstGeom>
            <a:solidFill>
              <a:schemeClr val="tx1"/>
            </a:solidFill>
            <a:ln w="6350">
              <a:noFill/>
              <a:headEnd type="none" w="med" len="med"/>
              <a:tailEnd type="none" w="med" len="med"/>
            </a:ln>
            <a:effectLst>
              <a:outerShdw blurRad="38100" dist="38100" dir="5400000" sx="94000" sy="94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  <p:sp>
          <p:nvSpPr>
            <p:cNvPr id="185" name="people_6" title="Icon of a person with a screen behind them">
              <a:extLst>
                <a:ext uri="{FF2B5EF4-FFF2-40B4-BE49-F238E27FC236}">
                  <a16:creationId xmlns:a16="http://schemas.microsoft.com/office/drawing/2014/main" id="{370A846A-6086-707C-08DD-32BE64FA5A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70223" y="2329292"/>
              <a:ext cx="162115" cy="161472"/>
            </a:xfrm>
            <a:custGeom>
              <a:avLst/>
              <a:gdLst>
                <a:gd name="T0" fmla="*/ 90 w 347"/>
                <a:gd name="T1" fmla="*/ 124 h 347"/>
                <a:gd name="T2" fmla="*/ 175 w 347"/>
                <a:gd name="T3" fmla="*/ 39 h 347"/>
                <a:gd name="T4" fmla="*/ 260 w 347"/>
                <a:gd name="T5" fmla="*/ 124 h 347"/>
                <a:gd name="T6" fmla="*/ 175 w 347"/>
                <a:gd name="T7" fmla="*/ 209 h 347"/>
                <a:gd name="T8" fmla="*/ 90 w 347"/>
                <a:gd name="T9" fmla="*/ 124 h 347"/>
                <a:gd name="T10" fmla="*/ 311 w 347"/>
                <a:gd name="T11" fmla="*/ 347 h 347"/>
                <a:gd name="T12" fmla="*/ 174 w 347"/>
                <a:gd name="T13" fmla="*/ 209 h 347"/>
                <a:gd name="T14" fmla="*/ 36 w 347"/>
                <a:gd name="T15" fmla="*/ 347 h 347"/>
                <a:gd name="T16" fmla="*/ 293 w 347"/>
                <a:gd name="T17" fmla="*/ 239 h 347"/>
                <a:gd name="T18" fmla="*/ 347 w 347"/>
                <a:gd name="T19" fmla="*/ 239 h 347"/>
                <a:gd name="T20" fmla="*/ 347 w 347"/>
                <a:gd name="T21" fmla="*/ 0 h 347"/>
                <a:gd name="T22" fmla="*/ 0 w 347"/>
                <a:gd name="T23" fmla="*/ 0 h 347"/>
                <a:gd name="T24" fmla="*/ 0 w 347"/>
                <a:gd name="T25" fmla="*/ 239 h 347"/>
                <a:gd name="T26" fmla="*/ 54 w 347"/>
                <a:gd name="T27" fmla="*/ 23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7" h="347">
                  <a:moveTo>
                    <a:pt x="90" y="124"/>
                  </a:moveTo>
                  <a:cubicBezTo>
                    <a:pt x="90" y="77"/>
                    <a:pt x="128" y="39"/>
                    <a:pt x="175" y="39"/>
                  </a:cubicBezTo>
                  <a:cubicBezTo>
                    <a:pt x="222" y="39"/>
                    <a:pt x="260" y="77"/>
                    <a:pt x="260" y="124"/>
                  </a:cubicBezTo>
                  <a:cubicBezTo>
                    <a:pt x="260" y="171"/>
                    <a:pt x="222" y="209"/>
                    <a:pt x="175" y="209"/>
                  </a:cubicBezTo>
                  <a:cubicBezTo>
                    <a:pt x="128" y="209"/>
                    <a:pt x="90" y="171"/>
                    <a:pt x="90" y="124"/>
                  </a:cubicBezTo>
                  <a:close/>
                  <a:moveTo>
                    <a:pt x="311" y="347"/>
                  </a:moveTo>
                  <a:cubicBezTo>
                    <a:pt x="311" y="271"/>
                    <a:pt x="249" y="209"/>
                    <a:pt x="174" y="209"/>
                  </a:cubicBezTo>
                  <a:cubicBezTo>
                    <a:pt x="98" y="209"/>
                    <a:pt x="36" y="271"/>
                    <a:pt x="36" y="347"/>
                  </a:cubicBezTo>
                  <a:moveTo>
                    <a:pt x="293" y="239"/>
                  </a:moveTo>
                  <a:cubicBezTo>
                    <a:pt x="347" y="239"/>
                    <a:pt x="347" y="239"/>
                    <a:pt x="347" y="239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54" y="239"/>
                    <a:pt x="54" y="239"/>
                    <a:pt x="54" y="23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C95CAC-71C2-1784-2ECA-B2B5EF0E0FDC}"/>
              </a:ext>
            </a:extLst>
          </p:cNvPr>
          <p:cNvGrpSpPr/>
          <p:nvPr/>
        </p:nvGrpSpPr>
        <p:grpSpPr>
          <a:xfrm>
            <a:off x="3682841" y="2806699"/>
            <a:ext cx="336878" cy="336878"/>
            <a:chOff x="3682841" y="2806699"/>
            <a:chExt cx="336878" cy="336878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A5F0FD9-582B-C138-7935-9C6B663DFF67}"/>
                </a:ext>
              </a:extLst>
            </p:cNvPr>
            <p:cNvSpPr/>
            <p:nvPr/>
          </p:nvSpPr>
          <p:spPr bwMode="auto">
            <a:xfrm>
              <a:off x="3682841" y="2806699"/>
              <a:ext cx="336878" cy="336878"/>
            </a:xfrm>
            <a:prstGeom prst="ellipse">
              <a:avLst/>
            </a:prstGeom>
            <a:solidFill>
              <a:schemeClr val="tx1"/>
            </a:solidFill>
            <a:ln w="6350">
              <a:noFill/>
              <a:headEnd type="none" w="med" len="med"/>
              <a:tailEnd type="none" w="med" len="med"/>
            </a:ln>
            <a:effectLst>
              <a:outerShdw blurRad="38100" dist="38100" dir="5400000" sx="94000" sy="94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  <p:grpSp>
          <p:nvGrpSpPr>
            <p:cNvPr id="186" name="Graphic 23">
              <a:extLst>
                <a:ext uri="{FF2B5EF4-FFF2-40B4-BE49-F238E27FC236}">
                  <a16:creationId xmlns:a16="http://schemas.microsoft.com/office/drawing/2014/main" id="{3037ADB3-E541-F532-42D0-CE48A57F45BA}"/>
                </a:ext>
              </a:extLst>
            </p:cNvPr>
            <p:cNvGrpSpPr/>
            <p:nvPr/>
          </p:nvGrpSpPr>
          <p:grpSpPr>
            <a:xfrm>
              <a:off x="3767116" y="2892164"/>
              <a:ext cx="168328" cy="165948"/>
              <a:chOff x="5980206" y="3259231"/>
              <a:chExt cx="478345" cy="471582"/>
            </a:xfrm>
            <a:noFill/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E716679-40F4-D5F5-314C-01FDD2AE728B}"/>
                  </a:ext>
                </a:extLst>
              </p:cNvPr>
              <p:cNvSpPr/>
              <p:nvPr/>
            </p:nvSpPr>
            <p:spPr>
              <a:xfrm>
                <a:off x="6129177" y="3259231"/>
                <a:ext cx="180498" cy="180498"/>
              </a:xfrm>
              <a:custGeom>
                <a:avLst/>
                <a:gdLst>
                  <a:gd name="connsiteX0" fmla="*/ 0 w 180498"/>
                  <a:gd name="connsiteY0" fmla="*/ 0 h 180498"/>
                  <a:gd name="connsiteX1" fmla="*/ 180499 w 180498"/>
                  <a:gd name="connsiteY1" fmla="*/ 0 h 180498"/>
                  <a:gd name="connsiteX2" fmla="*/ 180499 w 180498"/>
                  <a:gd name="connsiteY2" fmla="*/ 180499 h 180498"/>
                  <a:gd name="connsiteX3" fmla="*/ 0 w 180498"/>
                  <a:gd name="connsiteY3" fmla="*/ 180499 h 18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498" h="180498">
                    <a:moveTo>
                      <a:pt x="0" y="0"/>
                    </a:moveTo>
                    <a:lnTo>
                      <a:pt x="180499" y="0"/>
                    </a:lnTo>
                    <a:lnTo>
                      <a:pt x="180499" y="180499"/>
                    </a:lnTo>
                    <a:lnTo>
                      <a:pt x="0" y="180499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5C87861-2EA4-A9A3-C3B6-05F9064E74A6}"/>
                  </a:ext>
                </a:extLst>
              </p:cNvPr>
              <p:cNvSpPr/>
              <p:nvPr/>
            </p:nvSpPr>
            <p:spPr>
              <a:xfrm>
                <a:off x="5980206" y="3550315"/>
                <a:ext cx="180498" cy="180498"/>
              </a:xfrm>
              <a:custGeom>
                <a:avLst/>
                <a:gdLst>
                  <a:gd name="connsiteX0" fmla="*/ 0 w 180498"/>
                  <a:gd name="connsiteY0" fmla="*/ 0 h 180498"/>
                  <a:gd name="connsiteX1" fmla="*/ 180499 w 180498"/>
                  <a:gd name="connsiteY1" fmla="*/ 0 h 180498"/>
                  <a:gd name="connsiteX2" fmla="*/ 180499 w 180498"/>
                  <a:gd name="connsiteY2" fmla="*/ 180499 h 180498"/>
                  <a:gd name="connsiteX3" fmla="*/ 0 w 180498"/>
                  <a:gd name="connsiteY3" fmla="*/ 180499 h 18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498" h="180498">
                    <a:moveTo>
                      <a:pt x="0" y="0"/>
                    </a:moveTo>
                    <a:lnTo>
                      <a:pt x="180499" y="0"/>
                    </a:lnTo>
                    <a:lnTo>
                      <a:pt x="180499" y="180499"/>
                    </a:lnTo>
                    <a:lnTo>
                      <a:pt x="0" y="180499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A046BC1-8943-B616-C4B0-BEDB4AA4055C}"/>
                  </a:ext>
                </a:extLst>
              </p:cNvPr>
              <p:cNvSpPr/>
              <p:nvPr/>
            </p:nvSpPr>
            <p:spPr>
              <a:xfrm>
                <a:off x="6278053" y="3550315"/>
                <a:ext cx="180498" cy="180498"/>
              </a:xfrm>
              <a:custGeom>
                <a:avLst/>
                <a:gdLst>
                  <a:gd name="connsiteX0" fmla="*/ 0 w 180498"/>
                  <a:gd name="connsiteY0" fmla="*/ 0 h 180498"/>
                  <a:gd name="connsiteX1" fmla="*/ 180499 w 180498"/>
                  <a:gd name="connsiteY1" fmla="*/ 0 h 180498"/>
                  <a:gd name="connsiteX2" fmla="*/ 180499 w 180498"/>
                  <a:gd name="connsiteY2" fmla="*/ 180499 h 180498"/>
                  <a:gd name="connsiteX3" fmla="*/ 0 w 180498"/>
                  <a:gd name="connsiteY3" fmla="*/ 180499 h 18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498" h="180498">
                    <a:moveTo>
                      <a:pt x="0" y="0"/>
                    </a:moveTo>
                    <a:lnTo>
                      <a:pt x="180499" y="0"/>
                    </a:lnTo>
                    <a:lnTo>
                      <a:pt x="180499" y="180499"/>
                    </a:lnTo>
                    <a:lnTo>
                      <a:pt x="0" y="180499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A3B1F07-D95E-0C45-B283-F5F845F8983F}"/>
                  </a:ext>
                </a:extLst>
              </p:cNvPr>
              <p:cNvSpPr/>
              <p:nvPr/>
            </p:nvSpPr>
            <p:spPr>
              <a:xfrm>
                <a:off x="6070503" y="3439730"/>
                <a:ext cx="148875" cy="110585"/>
              </a:xfrm>
              <a:custGeom>
                <a:avLst/>
                <a:gdLst>
                  <a:gd name="connsiteX0" fmla="*/ 148876 w 148875"/>
                  <a:gd name="connsiteY0" fmla="*/ 0 h 110585"/>
                  <a:gd name="connsiteX1" fmla="*/ 148876 w 148875"/>
                  <a:gd name="connsiteY1" fmla="*/ 56388 h 110585"/>
                  <a:gd name="connsiteX2" fmla="*/ 0 w 148875"/>
                  <a:gd name="connsiteY2" fmla="*/ 56388 h 110585"/>
                  <a:gd name="connsiteX3" fmla="*/ 0 w 148875"/>
                  <a:gd name="connsiteY3" fmla="*/ 110585 h 11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875" h="110585">
                    <a:moveTo>
                      <a:pt x="148876" y="0"/>
                    </a:moveTo>
                    <a:lnTo>
                      <a:pt x="148876" y="56388"/>
                    </a:lnTo>
                    <a:lnTo>
                      <a:pt x="0" y="56388"/>
                    </a:lnTo>
                    <a:lnTo>
                      <a:pt x="0" y="110585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DDDDDCA-0892-089A-1BFA-7D6E7B7B7C33}"/>
                  </a:ext>
                </a:extLst>
              </p:cNvPr>
              <p:cNvSpPr/>
              <p:nvPr/>
            </p:nvSpPr>
            <p:spPr>
              <a:xfrm>
                <a:off x="6219379" y="3439730"/>
                <a:ext cx="148875" cy="110585"/>
              </a:xfrm>
              <a:custGeom>
                <a:avLst/>
                <a:gdLst>
                  <a:gd name="connsiteX0" fmla="*/ 0 w 148875"/>
                  <a:gd name="connsiteY0" fmla="*/ 0 h 110585"/>
                  <a:gd name="connsiteX1" fmla="*/ 0 w 148875"/>
                  <a:gd name="connsiteY1" fmla="*/ 56388 h 110585"/>
                  <a:gd name="connsiteX2" fmla="*/ 148876 w 148875"/>
                  <a:gd name="connsiteY2" fmla="*/ 56388 h 110585"/>
                  <a:gd name="connsiteX3" fmla="*/ 148876 w 148875"/>
                  <a:gd name="connsiteY3" fmla="*/ 110585 h 11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875" h="110585">
                    <a:moveTo>
                      <a:pt x="0" y="0"/>
                    </a:moveTo>
                    <a:lnTo>
                      <a:pt x="0" y="56388"/>
                    </a:lnTo>
                    <a:lnTo>
                      <a:pt x="148876" y="56388"/>
                    </a:lnTo>
                    <a:lnTo>
                      <a:pt x="148876" y="110585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736928-45DC-53ED-26A2-0346373B4FF9}"/>
              </a:ext>
            </a:extLst>
          </p:cNvPr>
          <p:cNvGrpSpPr/>
          <p:nvPr/>
        </p:nvGrpSpPr>
        <p:grpSpPr>
          <a:xfrm>
            <a:off x="3682841" y="3371808"/>
            <a:ext cx="336878" cy="336878"/>
            <a:chOff x="3682841" y="3371808"/>
            <a:chExt cx="336878" cy="336878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6DFD5BC-8EED-2CC0-E5A4-4A8EBECE8655}"/>
                </a:ext>
              </a:extLst>
            </p:cNvPr>
            <p:cNvSpPr/>
            <p:nvPr/>
          </p:nvSpPr>
          <p:spPr bwMode="auto">
            <a:xfrm>
              <a:off x="3682841" y="3371808"/>
              <a:ext cx="336878" cy="336878"/>
            </a:xfrm>
            <a:prstGeom prst="ellipse">
              <a:avLst/>
            </a:prstGeom>
            <a:solidFill>
              <a:schemeClr val="tx1"/>
            </a:solidFill>
            <a:ln w="6350">
              <a:noFill/>
              <a:headEnd type="none" w="med" len="med"/>
              <a:tailEnd type="none" w="med" len="med"/>
            </a:ln>
            <a:effectLst>
              <a:outerShdw blurRad="38100" dist="38100" dir="5400000" sx="94000" sy="94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  <p:sp>
          <p:nvSpPr>
            <p:cNvPr id="192" name="Freeform 13" title="Icon of a cloud">
              <a:extLst>
                <a:ext uri="{FF2B5EF4-FFF2-40B4-BE49-F238E27FC236}">
                  <a16:creationId xmlns:a16="http://schemas.microsoft.com/office/drawing/2014/main" id="{C6BD874E-01AD-57BA-9F3F-DC956982F5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45895" y="3482437"/>
              <a:ext cx="210770" cy="115620"/>
            </a:xfrm>
            <a:custGeom>
              <a:avLst/>
              <a:gdLst>
                <a:gd name="T0" fmla="*/ 384 w 771"/>
                <a:gd name="T1" fmla="*/ 0 h 422"/>
                <a:gd name="T2" fmla="*/ 549 w 771"/>
                <a:gd name="T3" fmla="*/ 110 h 422"/>
                <a:gd name="T4" fmla="*/ 551 w 771"/>
                <a:gd name="T5" fmla="*/ 115 h 422"/>
                <a:gd name="T6" fmla="*/ 565 w 771"/>
                <a:gd name="T7" fmla="*/ 110 h 422"/>
                <a:gd name="T8" fmla="*/ 612 w 771"/>
                <a:gd name="T9" fmla="*/ 103 h 422"/>
                <a:gd name="T10" fmla="*/ 771 w 771"/>
                <a:gd name="T11" fmla="*/ 262 h 422"/>
                <a:gd name="T12" fmla="*/ 628 w 771"/>
                <a:gd name="T13" fmla="*/ 420 h 422"/>
                <a:gd name="T14" fmla="*/ 616 w 771"/>
                <a:gd name="T15" fmla="*/ 421 h 422"/>
                <a:gd name="T16" fmla="*/ 610 w 771"/>
                <a:gd name="T17" fmla="*/ 421 h 422"/>
                <a:gd name="T18" fmla="*/ 98 w 771"/>
                <a:gd name="T19" fmla="*/ 421 h 422"/>
                <a:gd name="T20" fmla="*/ 91 w 771"/>
                <a:gd name="T21" fmla="*/ 422 h 422"/>
                <a:gd name="T22" fmla="*/ 74 w 771"/>
                <a:gd name="T23" fmla="*/ 419 h 422"/>
                <a:gd name="T24" fmla="*/ 12 w 771"/>
                <a:gd name="T25" fmla="*/ 312 h 422"/>
                <a:gd name="T26" fmla="*/ 101 w 771"/>
                <a:gd name="T27" fmla="*/ 247 h 422"/>
                <a:gd name="T28" fmla="*/ 108 w 771"/>
                <a:gd name="T29" fmla="*/ 249 h 422"/>
                <a:gd name="T30" fmla="*/ 106 w 771"/>
                <a:gd name="T31" fmla="*/ 238 h 422"/>
                <a:gd name="T32" fmla="*/ 119 w 771"/>
                <a:gd name="T33" fmla="*/ 179 h 422"/>
                <a:gd name="T34" fmla="*/ 201 w 771"/>
                <a:gd name="T35" fmla="*/ 128 h 422"/>
                <a:gd name="T36" fmla="*/ 213 w 771"/>
                <a:gd name="T37" fmla="*/ 128 h 422"/>
                <a:gd name="T38" fmla="*/ 213 w 771"/>
                <a:gd name="T39" fmla="*/ 127 h 422"/>
                <a:gd name="T40" fmla="*/ 384 w 771"/>
                <a:gd name="T4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422">
                  <a:moveTo>
                    <a:pt x="384" y="0"/>
                  </a:moveTo>
                  <a:cubicBezTo>
                    <a:pt x="458" y="0"/>
                    <a:pt x="522" y="46"/>
                    <a:pt x="549" y="110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80" y="105"/>
                    <a:pt x="596" y="103"/>
                    <a:pt x="612" y="103"/>
                  </a:cubicBezTo>
                  <a:cubicBezTo>
                    <a:pt x="700" y="103"/>
                    <a:pt x="771" y="174"/>
                    <a:pt x="771" y="262"/>
                  </a:cubicBezTo>
                  <a:cubicBezTo>
                    <a:pt x="771" y="344"/>
                    <a:pt x="708" y="412"/>
                    <a:pt x="628" y="420"/>
                  </a:cubicBezTo>
                  <a:cubicBezTo>
                    <a:pt x="616" y="421"/>
                    <a:pt x="616" y="421"/>
                    <a:pt x="616" y="421"/>
                  </a:cubicBezTo>
                  <a:cubicBezTo>
                    <a:pt x="610" y="421"/>
                    <a:pt x="610" y="421"/>
                    <a:pt x="610" y="421"/>
                  </a:cubicBezTo>
                  <a:cubicBezTo>
                    <a:pt x="98" y="421"/>
                    <a:pt x="98" y="421"/>
                    <a:pt x="98" y="421"/>
                  </a:cubicBezTo>
                  <a:cubicBezTo>
                    <a:pt x="91" y="422"/>
                    <a:pt x="91" y="422"/>
                    <a:pt x="91" y="422"/>
                  </a:cubicBezTo>
                  <a:cubicBezTo>
                    <a:pt x="85" y="421"/>
                    <a:pt x="79" y="420"/>
                    <a:pt x="74" y="419"/>
                  </a:cubicBezTo>
                  <a:cubicBezTo>
                    <a:pt x="27" y="406"/>
                    <a:pt x="0" y="359"/>
                    <a:pt x="12" y="312"/>
                  </a:cubicBezTo>
                  <a:cubicBezTo>
                    <a:pt x="23" y="271"/>
                    <a:pt x="61" y="245"/>
                    <a:pt x="101" y="247"/>
                  </a:cubicBezTo>
                  <a:cubicBezTo>
                    <a:pt x="108" y="249"/>
                    <a:pt x="108" y="249"/>
                    <a:pt x="108" y="249"/>
                  </a:cubicBezTo>
                  <a:cubicBezTo>
                    <a:pt x="106" y="238"/>
                    <a:pt x="106" y="238"/>
                    <a:pt x="106" y="238"/>
                  </a:cubicBezTo>
                  <a:cubicBezTo>
                    <a:pt x="105" y="218"/>
                    <a:pt x="109" y="198"/>
                    <a:pt x="119" y="179"/>
                  </a:cubicBezTo>
                  <a:cubicBezTo>
                    <a:pt x="137" y="148"/>
                    <a:pt x="168" y="130"/>
                    <a:pt x="201" y="128"/>
                  </a:cubicBezTo>
                  <a:cubicBezTo>
                    <a:pt x="213" y="128"/>
                    <a:pt x="213" y="128"/>
                    <a:pt x="213" y="128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36" y="53"/>
                    <a:pt x="304" y="0"/>
                    <a:pt x="384" y="0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5DFBF4-528D-8E6E-436F-C1E6CDA497C4}"/>
              </a:ext>
            </a:extLst>
          </p:cNvPr>
          <p:cNvGrpSpPr/>
          <p:nvPr/>
        </p:nvGrpSpPr>
        <p:grpSpPr>
          <a:xfrm>
            <a:off x="1240917" y="5740721"/>
            <a:ext cx="361222" cy="361222"/>
            <a:chOff x="1240917" y="5740721"/>
            <a:chExt cx="361222" cy="361222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AE89138-856C-D9E2-15E6-2E1F23A44B3D}"/>
                </a:ext>
              </a:extLst>
            </p:cNvPr>
            <p:cNvSpPr/>
            <p:nvPr/>
          </p:nvSpPr>
          <p:spPr bwMode="auto">
            <a:xfrm>
              <a:off x="1240917" y="5740721"/>
              <a:ext cx="361222" cy="36122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tool" title="Icon of a skrewdriver and wrench">
              <a:extLst>
                <a:ext uri="{FF2B5EF4-FFF2-40B4-BE49-F238E27FC236}">
                  <a16:creationId xmlns:a16="http://schemas.microsoft.com/office/drawing/2014/main" id="{8FA4A7D3-F587-852B-EA0B-FF1942E3F3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42673" y="5810256"/>
              <a:ext cx="157711" cy="222152"/>
            </a:xfrm>
            <a:custGeom>
              <a:avLst/>
              <a:gdLst>
                <a:gd name="T0" fmla="*/ 196 w 256"/>
                <a:gd name="T1" fmla="*/ 0 h 360"/>
                <a:gd name="T2" fmla="*/ 256 w 256"/>
                <a:gd name="T3" fmla="*/ 60 h 360"/>
                <a:gd name="T4" fmla="*/ 230 w 256"/>
                <a:gd name="T5" fmla="*/ 110 h 360"/>
                <a:gd name="T6" fmla="*/ 222 w 256"/>
                <a:gd name="T7" fmla="*/ 114 h 360"/>
                <a:gd name="T8" fmla="*/ 222 w 256"/>
                <a:gd name="T9" fmla="*/ 334 h 360"/>
                <a:gd name="T10" fmla="*/ 196 w 256"/>
                <a:gd name="T11" fmla="*/ 360 h 360"/>
                <a:gd name="T12" fmla="*/ 170 w 256"/>
                <a:gd name="T13" fmla="*/ 334 h 360"/>
                <a:gd name="T14" fmla="*/ 170 w 256"/>
                <a:gd name="T15" fmla="*/ 114 h 360"/>
                <a:gd name="T16" fmla="*/ 162 w 256"/>
                <a:gd name="T17" fmla="*/ 110 h 360"/>
                <a:gd name="T18" fmla="*/ 136 w 256"/>
                <a:gd name="T19" fmla="*/ 60 h 360"/>
                <a:gd name="T20" fmla="*/ 196 w 256"/>
                <a:gd name="T21" fmla="*/ 0 h 360"/>
                <a:gd name="T22" fmla="*/ 0 w 256"/>
                <a:gd name="T23" fmla="*/ 193 h 360"/>
                <a:gd name="T24" fmla="*/ 0 w 256"/>
                <a:gd name="T25" fmla="*/ 219 h 360"/>
                <a:gd name="T26" fmla="*/ 0 w 256"/>
                <a:gd name="T27" fmla="*/ 287 h 360"/>
                <a:gd name="T28" fmla="*/ 0 w 256"/>
                <a:gd name="T29" fmla="*/ 334 h 360"/>
                <a:gd name="T30" fmla="*/ 26 w 256"/>
                <a:gd name="T31" fmla="*/ 360 h 360"/>
                <a:gd name="T32" fmla="*/ 53 w 256"/>
                <a:gd name="T33" fmla="*/ 334 h 360"/>
                <a:gd name="T34" fmla="*/ 53 w 256"/>
                <a:gd name="T35" fmla="*/ 287 h 360"/>
                <a:gd name="T36" fmla="*/ 53 w 256"/>
                <a:gd name="T37" fmla="*/ 219 h 360"/>
                <a:gd name="T38" fmla="*/ 53 w 256"/>
                <a:gd name="T39" fmla="*/ 193 h 360"/>
                <a:gd name="T40" fmla="*/ 26 w 256"/>
                <a:gd name="T41" fmla="*/ 193 h 360"/>
                <a:gd name="T42" fmla="*/ 0 w 256"/>
                <a:gd name="T43" fmla="*/ 193 h 360"/>
                <a:gd name="T44" fmla="*/ 53 w 256"/>
                <a:gd name="T45" fmla="*/ 0 h 360"/>
                <a:gd name="T46" fmla="*/ 0 w 256"/>
                <a:gd name="T47" fmla="*/ 0 h 360"/>
                <a:gd name="T48" fmla="*/ 0 w 256"/>
                <a:gd name="T49" fmla="*/ 42 h 360"/>
                <a:gd name="T50" fmla="*/ 26 w 256"/>
                <a:gd name="T51" fmla="*/ 68 h 360"/>
                <a:gd name="T52" fmla="*/ 53 w 256"/>
                <a:gd name="T53" fmla="*/ 42 h 360"/>
                <a:gd name="T54" fmla="*/ 53 w 256"/>
                <a:gd name="T55" fmla="*/ 0 h 360"/>
                <a:gd name="T56" fmla="*/ 26 w 256"/>
                <a:gd name="T57" fmla="*/ 68 h 360"/>
                <a:gd name="T58" fmla="*/ 26 w 256"/>
                <a:gd name="T59" fmla="*/ 193 h 360"/>
                <a:gd name="T60" fmla="*/ 193 w 256"/>
                <a:gd name="T61" fmla="*/ 0 h 360"/>
                <a:gd name="T62" fmla="*/ 193 w 256"/>
                <a:gd name="T63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360">
                  <a:moveTo>
                    <a:pt x="196" y="0"/>
                  </a:moveTo>
                  <a:cubicBezTo>
                    <a:pt x="229" y="0"/>
                    <a:pt x="256" y="27"/>
                    <a:pt x="256" y="60"/>
                  </a:cubicBezTo>
                  <a:cubicBezTo>
                    <a:pt x="256" y="81"/>
                    <a:pt x="246" y="99"/>
                    <a:pt x="230" y="110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334"/>
                    <a:pt x="222" y="334"/>
                    <a:pt x="222" y="334"/>
                  </a:cubicBezTo>
                  <a:cubicBezTo>
                    <a:pt x="222" y="348"/>
                    <a:pt x="210" y="360"/>
                    <a:pt x="196" y="360"/>
                  </a:cubicBezTo>
                  <a:cubicBezTo>
                    <a:pt x="182" y="360"/>
                    <a:pt x="170" y="348"/>
                    <a:pt x="170" y="33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47" y="99"/>
                    <a:pt x="136" y="81"/>
                    <a:pt x="136" y="60"/>
                  </a:cubicBezTo>
                  <a:cubicBezTo>
                    <a:pt x="136" y="27"/>
                    <a:pt x="163" y="0"/>
                    <a:pt x="196" y="0"/>
                  </a:cubicBezTo>
                  <a:close/>
                  <a:moveTo>
                    <a:pt x="0" y="193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41" y="360"/>
                    <a:pt x="53" y="348"/>
                    <a:pt x="53" y="334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0" y="193"/>
                    <a:pt x="0" y="193"/>
                    <a:pt x="0" y="193"/>
                  </a:cubicBezTo>
                  <a:close/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6" y="68"/>
                  </a:moveTo>
                  <a:cubicBezTo>
                    <a:pt x="26" y="193"/>
                    <a:pt x="26" y="193"/>
                    <a:pt x="26" y="193"/>
                  </a:cubicBezTo>
                  <a:moveTo>
                    <a:pt x="193" y="0"/>
                  </a:moveTo>
                  <a:cubicBezTo>
                    <a:pt x="193" y="57"/>
                    <a:pt x="193" y="57"/>
                    <a:pt x="193" y="57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A3EACC-6BED-F538-60C6-104DE4CBC52D}"/>
              </a:ext>
            </a:extLst>
          </p:cNvPr>
          <p:cNvGrpSpPr/>
          <p:nvPr/>
        </p:nvGrpSpPr>
        <p:grpSpPr>
          <a:xfrm>
            <a:off x="3705589" y="5740721"/>
            <a:ext cx="361222" cy="361222"/>
            <a:chOff x="3705589" y="5740721"/>
            <a:chExt cx="361222" cy="36122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2051BA3-56F3-7582-1C15-16E190009340}"/>
                </a:ext>
              </a:extLst>
            </p:cNvPr>
            <p:cNvSpPr/>
            <p:nvPr/>
          </p:nvSpPr>
          <p:spPr bwMode="auto">
            <a:xfrm>
              <a:off x="3705589" y="5740721"/>
              <a:ext cx="361222" cy="36122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Shield_EA18" title="Icon of a shield">
              <a:extLst>
                <a:ext uri="{FF2B5EF4-FFF2-40B4-BE49-F238E27FC236}">
                  <a16:creationId xmlns:a16="http://schemas.microsoft.com/office/drawing/2014/main" id="{D4148BC6-3414-43A7-B691-95844980A1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7450" y="5805550"/>
              <a:ext cx="217500" cy="231565"/>
            </a:xfrm>
            <a:custGeom>
              <a:avLst/>
              <a:gdLst>
                <a:gd name="T0" fmla="*/ 3500 w 3500"/>
                <a:gd name="T1" fmla="*/ 1375 h 3725"/>
                <a:gd name="T2" fmla="*/ 1750 w 3500"/>
                <a:gd name="T3" fmla="*/ 3725 h 3725"/>
                <a:gd name="T4" fmla="*/ 0 w 3500"/>
                <a:gd name="T5" fmla="*/ 1375 h 3725"/>
                <a:gd name="T6" fmla="*/ 0 w 3500"/>
                <a:gd name="T7" fmla="*/ 500 h 3725"/>
                <a:gd name="T8" fmla="*/ 1125 w 3500"/>
                <a:gd name="T9" fmla="*/ 187 h 3725"/>
                <a:gd name="T10" fmla="*/ 1750 w 3500"/>
                <a:gd name="T11" fmla="*/ 0 h 3725"/>
                <a:gd name="T12" fmla="*/ 2375 w 3500"/>
                <a:gd name="T13" fmla="*/ 187 h 3725"/>
                <a:gd name="T14" fmla="*/ 3500 w 3500"/>
                <a:gd name="T15" fmla="*/ 500 h 3725"/>
                <a:gd name="T16" fmla="*/ 3500 w 3500"/>
                <a:gd name="T17" fmla="*/ 1375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0" h="3725">
                  <a:moveTo>
                    <a:pt x="3500" y="1375"/>
                  </a:moveTo>
                  <a:cubicBezTo>
                    <a:pt x="3500" y="2302"/>
                    <a:pt x="2831" y="3117"/>
                    <a:pt x="1750" y="3725"/>
                  </a:cubicBezTo>
                  <a:cubicBezTo>
                    <a:pt x="669" y="3117"/>
                    <a:pt x="0" y="2302"/>
                    <a:pt x="0" y="1375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440" y="500"/>
                    <a:pt x="837" y="380"/>
                    <a:pt x="1125" y="187"/>
                  </a:cubicBezTo>
                  <a:cubicBezTo>
                    <a:pt x="1285" y="71"/>
                    <a:pt x="1506" y="0"/>
                    <a:pt x="1750" y="0"/>
                  </a:cubicBezTo>
                  <a:cubicBezTo>
                    <a:pt x="1994" y="0"/>
                    <a:pt x="2215" y="71"/>
                    <a:pt x="2375" y="187"/>
                  </a:cubicBezTo>
                  <a:cubicBezTo>
                    <a:pt x="2663" y="380"/>
                    <a:pt x="3060" y="500"/>
                    <a:pt x="3500" y="500"/>
                  </a:cubicBezTo>
                  <a:lnTo>
                    <a:pt x="3500" y="1375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59388-E228-B8B1-8995-6AFB4F9A82D4}"/>
              </a:ext>
            </a:extLst>
          </p:cNvPr>
          <p:cNvGrpSpPr/>
          <p:nvPr/>
        </p:nvGrpSpPr>
        <p:grpSpPr>
          <a:xfrm>
            <a:off x="6106680" y="5740721"/>
            <a:ext cx="361222" cy="361222"/>
            <a:chOff x="6106680" y="5740721"/>
            <a:chExt cx="361222" cy="361222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B484C37-65FF-CD32-B31A-CA2F97148DAA}"/>
                </a:ext>
              </a:extLst>
            </p:cNvPr>
            <p:cNvSpPr/>
            <p:nvPr/>
          </p:nvSpPr>
          <p:spPr bwMode="auto">
            <a:xfrm>
              <a:off x="6106680" y="5740721"/>
              <a:ext cx="361222" cy="36122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95" name="Graphic 147">
              <a:extLst>
                <a:ext uri="{FF2B5EF4-FFF2-40B4-BE49-F238E27FC236}">
                  <a16:creationId xmlns:a16="http://schemas.microsoft.com/office/drawing/2014/main" id="{8BC27504-618F-0BA2-3472-F413204EB46C}"/>
                </a:ext>
              </a:extLst>
            </p:cNvPr>
            <p:cNvGrpSpPr/>
            <p:nvPr/>
          </p:nvGrpSpPr>
          <p:grpSpPr>
            <a:xfrm>
              <a:off x="6161956" y="5835486"/>
              <a:ext cx="250671" cy="171692"/>
              <a:chOff x="5870574" y="3259137"/>
              <a:chExt cx="695325" cy="476250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3A2D419-F47E-132A-DEC5-55440B06AB2F}"/>
                  </a:ext>
                </a:extLst>
              </p:cNvPr>
              <p:cNvSpPr/>
              <p:nvPr/>
            </p:nvSpPr>
            <p:spPr>
              <a:xfrm>
                <a:off x="5966776" y="3263994"/>
                <a:ext cx="502253" cy="323659"/>
              </a:xfrm>
              <a:custGeom>
                <a:avLst/>
                <a:gdLst>
                  <a:gd name="connsiteX0" fmla="*/ 502253 w 502253"/>
                  <a:gd name="connsiteY0" fmla="*/ 323660 h 323659"/>
                  <a:gd name="connsiteX1" fmla="*/ 0 w 502253"/>
                  <a:gd name="connsiteY1" fmla="*/ 323660 h 323659"/>
                  <a:gd name="connsiteX2" fmla="*/ 0 w 502253"/>
                  <a:gd name="connsiteY2" fmla="*/ 0 h 323659"/>
                  <a:gd name="connsiteX3" fmla="*/ 502253 w 502253"/>
                  <a:gd name="connsiteY3" fmla="*/ 0 h 323659"/>
                  <a:gd name="connsiteX4" fmla="*/ 502253 w 502253"/>
                  <a:gd name="connsiteY4" fmla="*/ 323660 h 323659"/>
                  <a:gd name="connsiteX5" fmla="*/ 502253 w 502253"/>
                  <a:gd name="connsiteY5" fmla="*/ 323660 h 323659"/>
                  <a:gd name="connsiteX6" fmla="*/ 502253 w 502253"/>
                  <a:gd name="connsiteY6" fmla="*/ 323660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253" h="323659">
                    <a:moveTo>
                      <a:pt x="502253" y="323660"/>
                    </a:moveTo>
                    <a:cubicBezTo>
                      <a:pt x="0" y="323660"/>
                      <a:pt x="0" y="323660"/>
                      <a:pt x="0" y="3236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02253" y="0"/>
                      <a:pt x="502253" y="0"/>
                      <a:pt x="502253" y="0"/>
                    </a:cubicBezTo>
                    <a:lnTo>
                      <a:pt x="502253" y="323660"/>
                    </a:lnTo>
                    <a:lnTo>
                      <a:pt x="502253" y="323660"/>
                    </a:lnTo>
                    <a:lnTo>
                      <a:pt x="502253" y="323660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1761D90-988E-F012-9FF4-70A074D96E1D}"/>
                  </a:ext>
                </a:extLst>
              </p:cNvPr>
              <p:cNvSpPr/>
              <p:nvPr/>
            </p:nvSpPr>
            <p:spPr>
              <a:xfrm>
                <a:off x="5875431" y="3587749"/>
                <a:ext cx="684942" cy="138684"/>
              </a:xfrm>
              <a:custGeom>
                <a:avLst/>
                <a:gdLst>
                  <a:gd name="connsiteX0" fmla="*/ 0 w 684942"/>
                  <a:gd name="connsiteY0" fmla="*/ 115538 h 138684"/>
                  <a:gd name="connsiteX1" fmla="*/ 22860 w 684942"/>
                  <a:gd name="connsiteY1" fmla="*/ 138684 h 138684"/>
                  <a:gd name="connsiteX2" fmla="*/ 662083 w 684942"/>
                  <a:gd name="connsiteY2" fmla="*/ 138684 h 138684"/>
                  <a:gd name="connsiteX3" fmla="*/ 684943 w 684942"/>
                  <a:gd name="connsiteY3" fmla="*/ 115538 h 138684"/>
                  <a:gd name="connsiteX4" fmla="*/ 673608 w 684942"/>
                  <a:gd name="connsiteY4" fmla="*/ 80772 h 138684"/>
                  <a:gd name="connsiteX5" fmla="*/ 593598 w 684942"/>
                  <a:gd name="connsiteY5" fmla="*/ 0 h 138684"/>
                  <a:gd name="connsiteX6" fmla="*/ 91345 w 684942"/>
                  <a:gd name="connsiteY6" fmla="*/ 0 h 138684"/>
                  <a:gd name="connsiteX7" fmla="*/ 11525 w 684942"/>
                  <a:gd name="connsiteY7" fmla="*/ 80772 h 138684"/>
                  <a:gd name="connsiteX8" fmla="*/ 0 w 684942"/>
                  <a:gd name="connsiteY8" fmla="*/ 115538 h 138684"/>
                  <a:gd name="connsiteX9" fmla="*/ 0 w 684942"/>
                  <a:gd name="connsiteY9" fmla="*/ 115538 h 13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4942" h="138684">
                    <a:moveTo>
                      <a:pt x="0" y="115538"/>
                    </a:moveTo>
                    <a:cubicBezTo>
                      <a:pt x="0" y="128302"/>
                      <a:pt x="10192" y="138684"/>
                      <a:pt x="22860" y="138684"/>
                    </a:cubicBezTo>
                    <a:cubicBezTo>
                      <a:pt x="662083" y="138684"/>
                      <a:pt x="662083" y="138684"/>
                      <a:pt x="662083" y="138684"/>
                    </a:cubicBezTo>
                    <a:cubicBezTo>
                      <a:pt x="674656" y="138684"/>
                      <a:pt x="684943" y="128302"/>
                      <a:pt x="684943" y="115538"/>
                    </a:cubicBezTo>
                    <a:cubicBezTo>
                      <a:pt x="684943" y="102013"/>
                      <a:pt x="680561" y="89630"/>
                      <a:pt x="673608" y="80772"/>
                    </a:cubicBezTo>
                    <a:cubicBezTo>
                      <a:pt x="593598" y="0"/>
                      <a:pt x="593598" y="0"/>
                      <a:pt x="593598" y="0"/>
                    </a:cubicBezTo>
                    <a:cubicBezTo>
                      <a:pt x="91345" y="0"/>
                      <a:pt x="91345" y="0"/>
                      <a:pt x="91345" y="0"/>
                    </a:cubicBezTo>
                    <a:cubicBezTo>
                      <a:pt x="11525" y="80772"/>
                      <a:pt x="11525" y="80772"/>
                      <a:pt x="11525" y="80772"/>
                    </a:cubicBezTo>
                    <a:cubicBezTo>
                      <a:pt x="4382" y="89630"/>
                      <a:pt x="0" y="102013"/>
                      <a:pt x="0" y="115538"/>
                    </a:cubicBezTo>
                    <a:lnTo>
                      <a:pt x="0" y="115538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429EF74-5AE3-2958-6B2A-DDFD429B4A66}"/>
                  </a:ext>
                </a:extLst>
              </p:cNvPr>
              <p:cNvSpPr/>
              <p:nvPr/>
            </p:nvSpPr>
            <p:spPr>
              <a:xfrm>
                <a:off x="6253479" y="3404583"/>
                <a:ext cx="167449" cy="9525"/>
              </a:xfrm>
              <a:custGeom>
                <a:avLst/>
                <a:gdLst>
                  <a:gd name="connsiteX0" fmla="*/ 0 w 167449"/>
                  <a:gd name="connsiteY0" fmla="*/ 0 h 9525"/>
                  <a:gd name="connsiteX1" fmla="*/ 167449 w 1674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449" h="9525">
                    <a:moveTo>
                      <a:pt x="0" y="0"/>
                    </a:moveTo>
                    <a:lnTo>
                      <a:pt x="167449" y="0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766951C-7859-8A20-1932-01B41E4280AE}"/>
                  </a:ext>
                </a:extLst>
              </p:cNvPr>
              <p:cNvSpPr/>
              <p:nvPr/>
            </p:nvSpPr>
            <p:spPr>
              <a:xfrm>
                <a:off x="6332346" y="3348862"/>
                <a:ext cx="88582" cy="9525"/>
              </a:xfrm>
              <a:custGeom>
                <a:avLst/>
                <a:gdLst>
                  <a:gd name="connsiteX0" fmla="*/ 0 w 88582"/>
                  <a:gd name="connsiteY0" fmla="*/ 0 h 9525"/>
                  <a:gd name="connsiteX1" fmla="*/ 88582 w 8858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582" h="9525">
                    <a:moveTo>
                      <a:pt x="0" y="0"/>
                    </a:moveTo>
                    <a:lnTo>
                      <a:pt x="88582" y="0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60D38A8-82C0-4AE9-3320-3965D8A01E4B}"/>
                  </a:ext>
                </a:extLst>
              </p:cNvPr>
              <p:cNvSpPr/>
              <p:nvPr/>
            </p:nvSpPr>
            <p:spPr>
              <a:xfrm>
                <a:off x="6253479" y="3460209"/>
                <a:ext cx="167449" cy="9525"/>
              </a:xfrm>
              <a:custGeom>
                <a:avLst/>
                <a:gdLst>
                  <a:gd name="connsiteX0" fmla="*/ 0 w 167449"/>
                  <a:gd name="connsiteY0" fmla="*/ 0 h 9525"/>
                  <a:gd name="connsiteX1" fmla="*/ 167449 w 1674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449" h="9525">
                    <a:moveTo>
                      <a:pt x="0" y="0"/>
                    </a:moveTo>
                    <a:lnTo>
                      <a:pt x="167449" y="0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7239E64-B905-102C-7B14-028B835684F8}"/>
                  </a:ext>
                </a:extLst>
              </p:cNvPr>
              <p:cNvSpPr/>
              <p:nvPr/>
            </p:nvSpPr>
            <p:spPr>
              <a:xfrm>
                <a:off x="6253479" y="3515835"/>
                <a:ext cx="167449" cy="9525"/>
              </a:xfrm>
              <a:custGeom>
                <a:avLst/>
                <a:gdLst>
                  <a:gd name="connsiteX0" fmla="*/ 0 w 167449"/>
                  <a:gd name="connsiteY0" fmla="*/ 0 h 9525"/>
                  <a:gd name="connsiteX1" fmla="*/ 167449 w 1674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449" h="9525">
                    <a:moveTo>
                      <a:pt x="0" y="0"/>
                    </a:moveTo>
                    <a:lnTo>
                      <a:pt x="167449" y="0"/>
                    </a:lnTo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822521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BKUC99zHoLq54rIHZK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i80U.HhBV5.fuXbdG2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CXyfG6Q6E471QlSRvZ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PhQqNtgOtCSsm2i5NO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tKLepIBqehPrgH5Qqb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sRXnccHNasG5P42un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ZW2emKzlvMQ8zHNGtn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EqBjEk.N6Nw3rXe1uP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CfLukH7ZUSR5q5XqlB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xi01awqSJJGC.H3xjk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lution Assessments Template">
  <a:themeElements>
    <a:clrScheme name="Custom 29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243A5E"/>
      </a:accent1>
      <a:accent2>
        <a:srgbClr val="0078D4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Unified Suppor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 algn="l">
          <a:lnSpc>
            <a:spcPct val="90000"/>
          </a:lnSpc>
          <a:spcAft>
            <a:spcPts val="600"/>
          </a:spcAft>
          <a:defRPr sz="24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 Business_BLUE_1" id="{5F55DDFD-517B-456E-9DA0-1901618FBA38}" vid="{64E9B03C-DF2B-4891-9356-D35CF69F1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49D6B325D4C4D97383C1AD2FA2E55" ma:contentTypeVersion="17" ma:contentTypeDescription="Create a new document." ma:contentTypeScope="" ma:versionID="2064fd9d799c0768eeacd518f287b80f">
  <xsd:schema xmlns:xsd="http://www.w3.org/2001/XMLSchema" xmlns:xs="http://www.w3.org/2001/XMLSchema" xmlns:p="http://schemas.microsoft.com/office/2006/metadata/properties" xmlns:ns2="4064f67c-e4f8-4555-8538-6914faeef08c" xmlns:ns3="0c1a6c9c-f016-4857-bf43-21b252e701d9" targetNamespace="http://schemas.microsoft.com/office/2006/metadata/properties" ma:root="true" ma:fieldsID="4a37fa8ec32d92840b8793f3f46825a8" ns2:_="" ns3:_="">
    <xsd:import namespace="4064f67c-e4f8-4555-8538-6914faeef08c"/>
    <xsd:import namespace="0c1a6c9c-f016-4857-bf43-21b252e70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4f67c-e4f8-4555-8538-6914faeef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fa10bc4-eaa5-4ac6-b730-fc3e6f8049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a6c9c-f016-4857-bf43-21b252e701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88c9e2c-2459-4c98-ab47-48f8703c5e0c}" ma:internalName="TaxCatchAll" ma:showField="CatchAllData" ma:web="0c1a6c9c-f016-4857-bf43-21b252e70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064f67c-e4f8-4555-8538-6914faeef08c" xsi:nil="true"/>
    <lcf76f155ced4ddcb4097134ff3c332f xmlns="4064f67c-e4f8-4555-8538-6914faeef08c">
      <Terms xmlns="http://schemas.microsoft.com/office/infopath/2007/PartnerControls"/>
    </lcf76f155ced4ddcb4097134ff3c332f>
    <TaxCatchAll xmlns="0c1a6c9c-f016-4857-bf43-21b252e701d9" xsi:nil="true"/>
  </documentManagement>
</p:properties>
</file>

<file path=customXml/itemProps1.xml><?xml version="1.0" encoding="utf-8"?>
<ds:datastoreItem xmlns:ds="http://schemas.openxmlformats.org/officeDocument/2006/customXml" ds:itemID="{71127ED8-006F-4EBB-BDB3-119CF757E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750AF-231B-4064-8E53-7E95CEAAE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4f67c-e4f8-4555-8538-6914faeef08c"/>
    <ds:schemaRef ds:uri="0c1a6c9c-f016-4857-bf43-21b252e70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BED54-C3DA-4D11-8434-4048C4DFDAE6}">
  <ds:schemaRefs>
    <ds:schemaRef ds:uri="0c1a6c9c-f016-4857-bf43-21b252e701d9"/>
    <ds:schemaRef ds:uri="4064f67c-e4f8-4555-8538-6914faeef0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Segoe UI</vt:lpstr>
      <vt:lpstr>Segoe UI Light</vt:lpstr>
      <vt:lpstr>Segoe UI Semibold</vt:lpstr>
      <vt:lpstr>Solution Assessments Template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Solution Assessment Walking Deck</dc:title>
  <dc:creator>Michael Crowley</dc:creator>
  <cp:lastModifiedBy>Claudia Hadzicka</cp:lastModifiedBy>
  <cp:revision>2</cp:revision>
  <dcterms:created xsi:type="dcterms:W3CDTF">2020-09-03T20:38:30Z</dcterms:created>
  <dcterms:modified xsi:type="dcterms:W3CDTF">2022-09-13T14:55:18Z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Name">
    <vt:lpwstr>Internal</vt:lpwstr>
  </property>
  <property fmtid="{D5CDD505-2E9C-101B-9397-08002B2CF9AE}" pid="3" name="MSIP_Label_f42aa342-8706-4288-bd11-ebb85995028c_SetDate">
    <vt:lpwstr>2020-09-03T20:38:29Z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Enabled">
    <vt:lpwstr>True</vt:lpwstr>
  </property>
  <property fmtid="{D5CDD505-2E9C-101B-9397-08002B2CF9AE}" pid="6" name="MSIP_Label_8aa191f1-c555-4a9e-8b3e-85ef51701160_Extended_MSFT_Method">
    <vt:lpwstr>Standard</vt:lpwstr>
  </property>
  <property fmtid="{D5CDD505-2E9C-101B-9397-08002B2CF9AE}" pid="7" name="MSIP_Label_8aa191f1-c555-4a9e-8b3e-85ef51701160_Removed">
    <vt:lpwstr>False</vt:lpwstr>
  </property>
  <property fmtid="{D5CDD505-2E9C-101B-9397-08002B2CF9AE}" pid="8" name="ContentTypeId">
    <vt:lpwstr>0x0101004BC49D6B325D4C4D97383C1AD2FA2E55</vt:lpwstr>
  </property>
  <property fmtid="{D5CDD505-2E9C-101B-9397-08002B2CF9AE}" pid="9" name="MSIP_Label_8aa191f1-c555-4a9e-8b3e-85ef51701160_ActionId">
    <vt:lpwstr>0173d037-f5a3-48a0-93ab-b2b3054b3e11</vt:lpwstr>
  </property>
  <property fmtid="{D5CDD505-2E9C-101B-9397-08002B2CF9AE}" pid="10" name="MSIP_Label_8aa191f1-c555-4a9e-8b3e-85ef51701160_Name">
    <vt:lpwstr>Confidential</vt:lpwstr>
  </property>
  <property fmtid="{D5CDD505-2E9C-101B-9397-08002B2CF9AE}" pid="11" name="MSIP_Label_8aa191f1-c555-4a9e-8b3e-85ef51701160_SetDate">
    <vt:lpwstr>2021-05-10T22:53:21Z</vt:lpwstr>
  </property>
  <property fmtid="{D5CDD505-2E9C-101B-9397-08002B2CF9AE}" pid="12" name="MSIP_Label_8aa191f1-c555-4a9e-8b3e-85ef51701160_SiteId">
    <vt:lpwstr>a57507b2-d296-4dca-a9ae-67b1484e02a9</vt:lpwstr>
  </property>
  <property fmtid="{D5CDD505-2E9C-101B-9397-08002B2CF9AE}" pid="13" name="MSIP_Label_8aa191f1-c555-4a9e-8b3e-85ef51701160_Enabled">
    <vt:lpwstr>True</vt:lpwstr>
  </property>
  <property fmtid="{D5CDD505-2E9C-101B-9397-08002B2CF9AE}" pid="14" name="MSIP_Label_f42aa342-8706-4288-bd11-ebb85995028c_ActionId">
    <vt:lpwstr>8edb6155-16c8-4a7d-97c0-0c8a5fea2a66</vt:lpwstr>
  </property>
  <property fmtid="{D5CDD505-2E9C-101B-9397-08002B2CF9AE}" pid="15" name="MSIP_Label_f42aa342-8706-4288-bd11-ebb85995028c_Extended_MSFT_Method">
    <vt:lpwstr>Standard</vt:lpwstr>
  </property>
  <property fmtid="{D5CDD505-2E9C-101B-9397-08002B2CF9AE}" pid="16" name="Sensitivity">
    <vt:lpwstr>Confidential Internal</vt:lpwstr>
  </property>
  <property fmtid="{D5CDD505-2E9C-101B-9397-08002B2CF9AE}" pid="17" name="MediaServiceImageTags">
    <vt:lpwstr/>
  </property>
</Properties>
</file>