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2573" r:id="rId4"/>
  </p:sldMasterIdLst>
  <p:notesMasterIdLst>
    <p:notesMasterId r:id="rId6"/>
  </p:notesMasterIdLst>
  <p:sldIdLst>
    <p:sldId id="2424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B7C734-34DD-9DB9-2B8D-B85C81059EC4}" name="Gunter Schneider" initials="GS" userId="S::gunters@microsoft.com::fbad3ce6-0170-4639-9a26-303e336f9be8" providerId="AD"/>
  <p188:author id="{8237F8AD-6D62-B7F3-D006-46DBBC709C21}" name="Rudy Sias" initials="RS" userId="S::rudys@microsoft.com::7054b49a-09d2-4dd2-9e9d-c73f56e6b6cb" providerId="AD"/>
  <p188:author id="{778308BF-DB35-F11A-4D99-57D789FB5729}" name="Marissa Johnson (Audienz LLC)" initials="MJ(L" userId="S::v-marisj@microsoft.com::46ac177d-9f4b-4d24-9b6e-119735221a9c" providerId="AD"/>
  <p188:author id="{93FD9DC4-477E-97B7-FB77-52065EE27D7B}" name="Michael Crowley" initials="MC" userId="S::microwle@microsoft.com::d7d84815-26e1-4edc-9143-e857705aa52e" providerId="AD"/>
  <p188:author id="{14DFD8C5-DB8B-531F-B4A1-0A5F21431A61}" name="Caroline Willcock" initials="CW" userId="S::Caroline@audienz.com::4e426cc6-6410-4ba8-b320-169f5a86a46b" providerId="AD"/>
  <p188:author id="{DB9DD4D1-E947-4314-42DC-95F01769BE64}" name="Shamik Das Chowdhury" initials="SDC" userId="S::shamikd@microsoft.com::ee931e3d-a1f8-4546-8e6e-d9ec45eec2ee" providerId="AD"/>
  <p188:author id="{FC7EFAFF-323D-930C-E01B-360B83A085E8}" name="Marissa Johnson" initials="MJ" userId="Marissa Johnso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A5E"/>
    <a:srgbClr val="FFDF7C"/>
    <a:srgbClr val="FF33CC"/>
    <a:srgbClr val="0078D7"/>
    <a:srgbClr val="EC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B36FE0-30AE-4657-B185-93FC04583394}" v="3" dt="2021-06-29T22:57:58.443"/>
    <p1510:client id="{A1FCFD00-7834-75C9-86E4-3531C1B9204A}" v="50" dt="2021-08-04T08:12:48.219"/>
    <p1510:client id="{CACA0A53-0641-218C-CADC-651D820D8A62}" v="32" dt="2022-09-13T14:50:22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9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1616" y="6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34692"/>
    </p:cViewPr>
  </p:sorterViewPr>
  <p:gridSpacing cx="73152" cy="7315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11593211631742"/>
          <c:y val="4.2673727432486465E-2"/>
          <c:w val="0.60976813576736522"/>
          <c:h val="0.914652545135027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679-45D3-A6B2-4EF5263A07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1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679-45D3-A6B2-4EF5263A070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79-45D3-A6B2-4EF5263A07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0F5C-2E33-4613-A858-FBBCC56BED70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12F38-89DD-44A9-BBBB-9100B7651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3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9F51B7-DD32-47D0-B404-835369661CA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65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0F9E940D-12A8-495F-9BA0-72F1AE91BEE9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1728140"/>
            <a:ext cx="7237097" cy="7531250"/>
          </a:xfrm>
        </p:spPr>
        <p:txBody>
          <a:bodyPr wrap="square" lIns="146304" rIns="146304">
            <a:noAutofit/>
          </a:bodyPr>
          <a:lstStyle>
            <a:lvl1pPr marL="129246" indent="-129246">
              <a:lnSpc>
                <a:spcPct val="100000"/>
              </a:lnSpc>
              <a:spcBef>
                <a:spcPts val="545"/>
              </a:spcBef>
              <a:buClr>
                <a:schemeClr val="bg2"/>
              </a:buClr>
              <a:buFont typeface="+mj-lt"/>
              <a:buAutoNum type="arabicPeriod"/>
              <a:defRPr sz="819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97" cy="1372012"/>
          </a:xfrm>
        </p:spPr>
        <p:txBody>
          <a:bodyPr lIns="0" rIns="0"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F222DA3-9D41-46A8-BA16-86A156A0B0F2}"/>
              </a:ext>
            </a:extLst>
          </p:cNvPr>
          <p:cNvSpPr/>
          <p:nvPr userDrawn="1"/>
        </p:nvSpPr>
        <p:spPr bwMode="auto">
          <a:xfrm>
            <a:off x="268419" y="1728140"/>
            <a:ext cx="7237097" cy="7531250"/>
          </a:xfrm>
          <a:custGeom>
            <a:avLst/>
            <a:gdLst>
              <a:gd name="connsiteX0" fmla="*/ 0 w 11518900"/>
              <a:gd name="connsiteY0" fmla="*/ 0 h 5237166"/>
              <a:gd name="connsiteX1" fmla="*/ 11518900 w 11518900"/>
              <a:gd name="connsiteY1" fmla="*/ 0 h 5237166"/>
              <a:gd name="connsiteX2" fmla="*/ 11518900 w 11518900"/>
              <a:gd name="connsiteY2" fmla="*/ 5237166 h 5237166"/>
              <a:gd name="connsiteX3" fmla="*/ 0 w 11518900"/>
              <a:gd name="connsiteY3" fmla="*/ 5237166 h 5237166"/>
              <a:gd name="connsiteX4" fmla="*/ 0 w 11518900"/>
              <a:gd name="connsiteY4" fmla="*/ 5217916 h 5237166"/>
              <a:gd name="connsiteX5" fmla="*/ 1833613 w 11518900"/>
              <a:gd name="connsiteY5" fmla="*/ 5217916 h 5237166"/>
              <a:gd name="connsiteX6" fmla="*/ 1833613 w 11518900"/>
              <a:gd name="connsiteY6" fmla="*/ 4591057 h 5237166"/>
              <a:gd name="connsiteX7" fmla="*/ 0 w 11518900"/>
              <a:gd name="connsiteY7" fmla="*/ 459105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8" fmla="*/ 1925053 w 11518900"/>
              <a:gd name="connsiteY8" fmla="*/ 468249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  <a:gd name="connsiteX5" fmla="*/ 0 w 11518900"/>
              <a:gd name="connsiteY5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8900" h="5237166">
                <a:moveTo>
                  <a:pt x="0" y="4591057"/>
                </a:moveTo>
                <a:lnTo>
                  <a:pt x="0" y="0"/>
                </a:lnTo>
                <a:lnTo>
                  <a:pt x="11518900" y="0"/>
                </a:lnTo>
                <a:lnTo>
                  <a:pt x="11518900" y="5237166"/>
                </a:lnTo>
                <a:lnTo>
                  <a:pt x="0" y="5237166"/>
                </a:lnTo>
              </a:path>
            </a:pathLst>
          </a:custGeom>
          <a:noFill/>
          <a:ln w="15875">
            <a:solidFill>
              <a:schemeClr val="accent1"/>
            </a:solidFill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3187" tIns="66549" rIns="83187" bIns="6654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2411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1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5CBDE46-8D4C-4EFD-838A-3C24B0438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F5A8989-0EB7-4E70-83A7-A9BF607E9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4608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772400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4">
            <a:extLst>
              <a:ext uri="{FF2B5EF4-FFF2-40B4-BE49-F238E27FC236}">
                <a16:creationId xmlns:a16="http://schemas.microsoft.com/office/drawing/2014/main" id="{B8EE6F21-7608-466C-9535-66660D533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36" y="3674005"/>
            <a:ext cx="5714668" cy="2629866"/>
          </a:xfrm>
        </p:spPr>
        <p:txBody>
          <a:bodyPr/>
          <a:lstStyle>
            <a:lvl1pPr>
              <a:defRPr sz="182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19C646-878F-460A-963B-BCF5728276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5736" y="6305776"/>
            <a:ext cx="5714668" cy="335926"/>
          </a:xfrm>
        </p:spPr>
        <p:txBody>
          <a:bodyPr/>
          <a:lstStyle>
            <a:lvl1pPr marL="0" indent="0">
              <a:buNone/>
              <a:defRPr sz="1092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704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B8083E7-47A5-47BD-B3E8-195F24BB464B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Light" panose="020B0502040204020203" pitchFamily="34" charset="0"/>
              <a:ea typeface="+mn-ea"/>
              <a:cs typeface="Segoe UI" pitchFamily="34" charset="0"/>
              <a:sym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2082" y="1974284"/>
            <a:ext cx="6285187" cy="646652"/>
          </a:xfrm>
          <a:noFill/>
        </p:spPr>
        <p:txBody>
          <a:bodyPr tIns="91440" bIns="91440" anchor="t" anchorCtr="0">
            <a:spAutoFit/>
          </a:bodyPr>
          <a:lstStyle>
            <a:lvl1pPr>
              <a:defRPr sz="3002" spc="-45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3831" y="5686672"/>
            <a:ext cx="6286180" cy="497124"/>
          </a:xfrm>
          <a:noFill/>
        </p:spPr>
        <p:txBody>
          <a:bodyPr lIns="0" tIns="146304" rIns="182880" bIns="146304">
            <a:spAutoFit/>
          </a:bodyPr>
          <a:lstStyle>
            <a:lvl1pPr marL="0" indent="0">
              <a:spcBef>
                <a:spcPts val="0"/>
              </a:spcBef>
              <a:buNone/>
              <a:defRPr sz="1456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463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35" y="4747810"/>
            <a:ext cx="6285187" cy="562783"/>
          </a:xfrm>
          <a:noFill/>
        </p:spPr>
        <p:txBody>
          <a:bodyPr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Video title</a:t>
            </a:r>
          </a:p>
        </p:txBody>
      </p:sp>
    </p:spTree>
    <p:extLst>
      <p:ext uri="{BB962C8B-B14F-4D97-AF65-F5344CB8AC3E}">
        <p14:creationId xmlns:p14="http://schemas.microsoft.com/office/powerpoint/2010/main" val="255762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191" y="4747810"/>
            <a:ext cx="6285187" cy="562783"/>
          </a:xfrm>
          <a:noFill/>
        </p:spPr>
        <p:txBody>
          <a:bodyPr wrap="square"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052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275460" y="9052393"/>
            <a:ext cx="7325300" cy="489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423873" eaLnBrk="0" hangingPunct="0"/>
            <a:r>
              <a:rPr lang="en-US" sz="318" dirty="0">
                <a:solidFill>
                  <a:schemeClr val="tx1"/>
                </a:solidFill>
                <a:cs typeface="Segoe UI" pitchFamily="34" charset="0"/>
              </a:rPr>
              <a:t>© 2021 Microsoft Corporation. All rights reserved. 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invGray">
          <a:xfrm>
            <a:off x="275460" y="4684506"/>
            <a:ext cx="3218218" cy="68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7725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85736" y="1744128"/>
            <a:ext cx="7200395" cy="1211998"/>
          </a:xfrm>
          <a:prstGeom prst="rect">
            <a:avLst/>
          </a:prstGeom>
        </p:spPr>
        <p:txBody>
          <a:bodyPr/>
          <a:lstStyle>
            <a:lvl1pPr marL="132059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636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259788" indent="-127730">
              <a:buClr>
                <a:schemeClr val="tx1"/>
              </a:buClr>
              <a:buSzPct val="90000"/>
              <a:buFont typeface="Arial" pitchFamily="34" charset="0"/>
              <a:buChar char="•"/>
              <a:defRPr sz="145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391846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27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495761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1092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599675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91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/>
              <a:t>Use this Layout for Speaker Notes slides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" y="9150353"/>
            <a:ext cx="7772401" cy="908050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77729" anchor="b" anchorCtr="0">
            <a:noAutofit/>
          </a:bodyPr>
          <a:lstStyle>
            <a:lvl1pPr algn="r">
              <a:buFont typeface="Arial" pitchFamily="34" charset="0"/>
              <a:buNone/>
              <a:defRPr sz="1681" spc="-23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/>
              <a:t>Next: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112820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Blue Bar No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67046-1AE4-4B4F-8C80-42E96458C741}"/>
              </a:ext>
            </a:extLst>
          </p:cNvPr>
          <p:cNvSpPr/>
          <p:nvPr/>
        </p:nvSpPr>
        <p:spPr>
          <a:xfrm>
            <a:off x="552" y="1"/>
            <a:ext cx="7772003" cy="1775172"/>
          </a:xfrm>
          <a:prstGeom prst="rect">
            <a:avLst/>
          </a:prstGeom>
          <a:solidFill>
            <a:srgbClr val="0078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241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3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A1929E-FD50-4432-A3D3-B5D1F4C47E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1640" y="429185"/>
            <a:ext cx="6857650" cy="486993"/>
          </a:xfrm>
        </p:spPr>
        <p:txBody>
          <a:bodyPr lIns="146304" tIns="91440" rIns="146304" bIns="91440"/>
          <a:lstStyle>
            <a:lvl1pPr marL="0" indent="0">
              <a:buNone/>
              <a:defRPr lang="en-US" sz="2183" b="0" cap="none" spc="-46" dirty="0" smtClean="0">
                <a:ln w="3175">
                  <a:noFill/>
                </a:ln>
                <a:gradFill>
                  <a:gsLst>
                    <a:gs pos="57576">
                      <a:srgbClr val="FFFFFF"/>
                    </a:gs>
                    <a:gs pos="35000">
                      <a:srgbClr val="FFFFFF"/>
                    </a:gs>
                  </a:gsLst>
                  <a:lin ang="5400000" scaled="0"/>
                </a:gradFill>
                <a:effectLst/>
                <a:latin typeface="+mn-lt"/>
                <a:cs typeface="Segoe UI" pitchFamily="34" charset="0"/>
              </a:defRPr>
            </a:lvl1pPr>
          </a:lstStyle>
          <a:p>
            <a:pPr marL="155962" lvl="0" indent="-311925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D5F5F-7036-486C-96EB-08BEE59898F6}"/>
              </a:ext>
            </a:extLst>
          </p:cNvPr>
          <p:cNvSpPr txBox="1"/>
          <p:nvPr userDrawn="1"/>
        </p:nvSpPr>
        <p:spPr>
          <a:xfrm>
            <a:off x="3861" y="9410083"/>
            <a:ext cx="1457135" cy="203648"/>
          </a:xfrm>
          <a:prstGeom prst="rect">
            <a:avLst/>
          </a:prstGeom>
          <a:noFill/>
        </p:spPr>
        <p:txBody>
          <a:bodyPr wrap="none" lIns="124781" tIns="66549" rIns="83187" bIns="66549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1100">
                <a:gradFill>
                  <a:gsLst>
                    <a:gs pos="83962">
                      <a:schemeClr val="bg1"/>
                    </a:gs>
                    <a:gs pos="55000">
                      <a:schemeClr val="bg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sz="50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rPr>
              <a:t>Microsoft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151450630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3823" y="2103743"/>
            <a:ext cx="7024307" cy="751168"/>
          </a:xfrm>
        </p:spPr>
        <p:txBody>
          <a:bodyPr wrap="square">
            <a:spAutoFit/>
          </a:bodyPr>
          <a:lstStyle>
            <a:lvl1pPr marL="0" indent="0">
              <a:buNone/>
              <a:defRPr sz="1092">
                <a:latin typeface="+mj-lt"/>
              </a:defRPr>
            </a:lvl1pPr>
            <a:lvl2pPr marL="106064" indent="0">
              <a:buNone/>
              <a:defRPr/>
            </a:lvl2pPr>
            <a:lvl3pPr marL="212129" indent="0">
              <a:buNone/>
              <a:defRPr/>
            </a:lvl3pPr>
            <a:lvl4pPr marL="318193" indent="0">
              <a:buNone/>
              <a:defRPr/>
            </a:lvl4pPr>
            <a:lvl5pPr marL="424258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94889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22" userDrawn="1">
          <p15:clr>
            <a:srgbClr val="5ACBF0"/>
          </p15:clr>
        </p15:guide>
        <p15:guide id="2" orient="horz" pos="1327" userDrawn="1">
          <p15:clr>
            <a:srgbClr val="5ACBF0"/>
          </p15:clr>
        </p15:guide>
        <p15:guide id="4" orient="horz" pos="1865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281294-6354-4DDC-8233-3BACF7CAF81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8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8" y="372113"/>
            <a:ext cx="7237097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68418" y="1324289"/>
            <a:ext cx="7237097" cy="317716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91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B5B050F-EDFF-4383-BF49-7BB35D0F1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7019A9A-1F96-48F0-B50E-2C4E64EB3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876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3FB1782A-F8A5-4450-A93E-AF2373FA817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70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CD62ECD-DDB9-477D-A4A2-E0D6E28E4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1CEE73E-7F1C-4C38-BDF3-D48058ECD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3952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B02969DA-8767-496C-9F53-85609611FA5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587566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399" y="1465000"/>
            <a:ext cx="7235658" cy="306879"/>
          </a:xfrm>
        </p:spPr>
        <p:txBody>
          <a:bodyPr lIns="0" tIns="0" rIns="0" bIns="0" anchor="ctr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D6C3B1E-3468-4E34-8405-A318B2AA3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EF83642-0E4D-4286-A6E0-95315A99D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687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CA2A96F7-BB85-485B-A986-06177B474EB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8419" y="603249"/>
            <a:ext cx="7237097" cy="1140875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BA7DA99-C24F-468F-B8EE-531E7AB31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37CD833-0E2E-438A-838E-2AC7D1D43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3108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D417ECB-4E7E-4ED4-8927-AB0C8C324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4AC3E25-6B5F-4626-BF6F-ED648DB00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977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ub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EF9E13-E24B-4053-8018-FF1B08AE4CC7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177799" y="0"/>
            <a:ext cx="3594601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95217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419" y="1609817"/>
            <a:ext cx="7237097" cy="31771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705D7DC-ED89-4A26-BDB6-C7DAE9806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7A85570-F3E6-4D5E-B6D5-2EA9EC704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1785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D504A1-FB8E-4DDE-8D8D-880881AE07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55485" t="8814" r="9150" b="9570"/>
          <a:stretch/>
        </p:blipFill>
        <p:spPr>
          <a:xfrm>
            <a:off x="47623" y="0"/>
            <a:ext cx="7677153" cy="9965941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78" imgH="377" progId="TCLayout.ActiveDocument.1">
                  <p:embed/>
                </p:oleObj>
              </mc:Choice>
              <mc:Fallback>
                <p:oleObj name="think-cell Slide" r:id="rId5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26789F1-58E1-43ED-8C0F-46614365C95F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264909-6853-4C05-82E4-99DD45AEE298}"/>
              </a:ext>
            </a:extLst>
          </p:cNvPr>
          <p:cNvSpPr/>
          <p:nvPr userDrawn="1"/>
        </p:nvSpPr>
        <p:spPr bwMode="auto">
          <a:xfrm>
            <a:off x="0" y="0"/>
            <a:ext cx="7772400" cy="10058400"/>
          </a:xfrm>
          <a:prstGeom prst="rect">
            <a:avLst/>
          </a:prstGeom>
          <a:gradFill flip="none" rotWithShape="1">
            <a:gsLst>
              <a:gs pos="8000">
                <a:srgbClr val="000000">
                  <a:alpha val="73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855" tIns="67885" rIns="84855" bIns="678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92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8F5880F-1C90-422F-A151-90BF047D98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461" y="3610144"/>
            <a:ext cx="5714668" cy="2629866"/>
          </a:xfrm>
          <a:noFill/>
        </p:spPr>
        <p:txBody>
          <a:bodyPr lIns="0" tIns="0" rIns="0" bIns="0" anchor="ctr" anchorCtr="0"/>
          <a:lstStyle>
            <a:lvl1pPr>
              <a:defRPr sz="400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DAC83FAE-129F-4156-80A6-35BC553FC5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63" y="6305778"/>
            <a:ext cx="4571727" cy="2628745"/>
          </a:xfrm>
          <a:noFill/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j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79DA5792-1B95-4347-AB21-96A3A77BE5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tretch/>
        </p:blipFill>
        <p:spPr>
          <a:xfrm>
            <a:off x="47624" y="92459"/>
            <a:ext cx="3353783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4900AA7B-51E8-49E0-9D7C-EBCD5AE489C1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A3D77B23-F633-4604-8AA3-DE29C2E94B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3674005"/>
            <a:ext cx="6833359" cy="2629866"/>
          </a:xfrm>
          <a:noFill/>
        </p:spPr>
        <p:txBody>
          <a:bodyPr lIns="0" tIns="0" rIns="0" bIns="0" anchor="ctr" anchorCtr="0"/>
          <a:lstStyle>
            <a:lvl1pPr>
              <a:defRPr sz="4000" spc="-4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A75E6B6-5D1A-43E7-9D59-1DE9DE38B9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1463" y="7509351"/>
            <a:ext cx="4505931" cy="221599"/>
          </a:xfrm>
          <a:noFill/>
        </p:spPr>
        <p:txBody>
          <a:bodyPr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 sz="1600" spc="0" baseline="0">
                <a:solidFill>
                  <a:schemeClr val="bg1"/>
                </a:solidFill>
                <a:latin typeface="+mn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pic>
        <p:nvPicPr>
          <p:cNvPr id="6" name="Picture 5" descr="A picture containing knife, table&#10;&#10;Description automatically generated">
            <a:extLst>
              <a:ext uri="{FF2B5EF4-FFF2-40B4-BE49-F238E27FC236}">
                <a16:creationId xmlns:a16="http://schemas.microsoft.com/office/drawing/2014/main" id="{B6BB0B31-8ABA-4445-937D-5DA91EC58E0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7624" y="92459"/>
            <a:ext cx="3353784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78" imgH="377" progId="TCLayout.ActiveDocument.1">
                  <p:embed/>
                </p:oleObj>
              </mc:Choice>
              <mc:Fallback>
                <p:oleObj name="think-cell Slide" r:id="rId21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0DDBAA73-21AA-4A9D-8B9F-530C4FE033D4}"/>
              </a:ext>
            </a:extLst>
          </p:cNvPr>
          <p:cNvSpPr/>
          <p:nvPr userDrawn="1">
            <p:custDataLst>
              <p:tags r:id="rId20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237" y="603039"/>
            <a:ext cx="7231324" cy="114108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68402" y="1978274"/>
            <a:ext cx="7231341" cy="7654675"/>
          </a:xfrm>
          <a:prstGeom prst="rect">
            <a:avLst/>
          </a:prstGeom>
        </p:spPr>
        <p:txBody>
          <a:bodyPr vert="horz" wrap="square" lIns="0" tIns="91440" rIns="0" bIns="9144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ECEE1-360A-4D0C-BB63-3ED2B274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3C83E-1D44-4FA0-AC22-8E4851956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40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92574" r:id="rId1"/>
    <p:sldLayoutId id="2147492575" r:id="rId2"/>
    <p:sldLayoutId id="2147492576" r:id="rId3"/>
    <p:sldLayoutId id="2147492577" r:id="rId4"/>
    <p:sldLayoutId id="2147492578" r:id="rId5"/>
    <p:sldLayoutId id="2147492579" r:id="rId6"/>
    <p:sldLayoutId id="2147492580" r:id="rId7"/>
    <p:sldLayoutId id="2147492581" r:id="rId8"/>
    <p:sldLayoutId id="2147492587" r:id="rId9"/>
    <p:sldLayoutId id="2147492588" r:id="rId10"/>
    <p:sldLayoutId id="2147492589" r:id="rId11"/>
    <p:sldLayoutId id="2147492590" r:id="rId12"/>
    <p:sldLayoutId id="2147492591" r:id="rId13"/>
    <p:sldLayoutId id="2147492592" r:id="rId14"/>
    <p:sldLayoutId id="2147492593" r:id="rId15"/>
    <p:sldLayoutId id="2147494311" r:id="rId16"/>
    <p:sldLayoutId id="2147494905" r:id="rId17"/>
  </p:sldLayoutIdLst>
  <p:transition>
    <p:fade/>
  </p:transition>
  <p:hf hdr="0" dt="0"/>
  <p:txStyles>
    <p:titleStyle>
      <a:lvl1pPr algn="l" defTabSz="424080" rtl="0" eaLnBrk="1" latinLnBrk="0" hangingPunct="1">
        <a:lnSpc>
          <a:spcPct val="100000"/>
        </a:lnSpc>
        <a:spcBef>
          <a:spcPct val="0"/>
        </a:spcBef>
        <a:buNone/>
        <a:defRPr lang="en-US" sz="3200" b="0" kern="1200" cap="none" spc="0" baseline="0" dirty="0">
          <a:ln w="3175">
            <a:noFill/>
          </a:ln>
          <a:solidFill>
            <a:schemeClr val="bg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103975" marR="0" indent="-103975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solidFill>
            <a:schemeClr val="bg1"/>
          </a:solidFill>
          <a:latin typeface="+mj-lt"/>
          <a:ea typeface="+mn-ea"/>
          <a:cs typeface="+mn-cs"/>
        </a:defRPr>
      </a:lvl1pPr>
      <a:lvl2pPr marL="235388" marR="0" indent="-84480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200" kern="1200" spc="0" baseline="0">
          <a:solidFill>
            <a:schemeClr val="bg1"/>
          </a:solidFill>
          <a:latin typeface="+mn-lt"/>
          <a:ea typeface="+mn-ea"/>
          <a:cs typeface="+mn-cs"/>
        </a:defRPr>
      </a:lvl2pPr>
      <a:lvl3pPr marL="339362" marR="0" indent="-79426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100" kern="1200" spc="0" baseline="0">
          <a:solidFill>
            <a:schemeClr val="bg1"/>
          </a:solidFill>
          <a:latin typeface="+mn-lt"/>
          <a:ea typeface="+mn-ea"/>
          <a:cs typeface="+mn-cs"/>
        </a:defRPr>
      </a:lvl3pPr>
      <a:lvl4pPr marL="415899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4pPr>
      <a:lvl5pPr marL="519875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5pPr>
      <a:lvl6pPr marL="1166218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6pPr>
      <a:lvl7pPr marL="1378257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7pPr>
      <a:lvl8pPr marL="159029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8pPr>
      <a:lvl9pPr marL="180233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1pPr>
      <a:lvl2pPr marL="21203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2pPr>
      <a:lvl3pPr marL="42408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3pPr>
      <a:lvl4pPr marL="63611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4pPr>
      <a:lvl5pPr marL="84815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5pPr>
      <a:lvl6pPr marL="1060198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6pPr>
      <a:lvl7pPr marL="127223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7pPr>
      <a:lvl8pPr marL="1484276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8pPr>
      <a:lvl9pPr marL="169631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171" userDrawn="1">
          <p15:clr>
            <a:srgbClr val="C35EA4"/>
          </p15:clr>
        </p15:guide>
        <p15:guide id="17" pos="4728" userDrawn="1">
          <p15:clr>
            <a:srgbClr val="C35EA4"/>
          </p15:clr>
        </p15:guide>
        <p15:guide id="18" orient="horz" pos="1119" userDrawn="1">
          <p15:clr>
            <a:srgbClr val="C35EA4"/>
          </p15:clr>
        </p15:guide>
        <p15:guide id="25" orient="horz" pos="380" userDrawn="1">
          <p15:clr>
            <a:srgbClr val="C35EA4"/>
          </p15:clr>
        </p15:guide>
        <p15:guide id="26" orient="horz" pos="6068" userDrawn="1">
          <p15:clr>
            <a:srgbClr val="C35EA4"/>
          </p15:clr>
        </p15:guide>
        <p15:guide id="27" orient="horz" pos="1260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6.jpeg"/><Relationship Id="rId7" Type="http://schemas.openxmlformats.org/officeDocument/2006/relationships/hyperlink" Target="mailto:wesolutionassessment@microsof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1899B46D-66CA-4039-A632-029CDA602E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4" t="26692" r="2414" b="15303"/>
          <a:stretch/>
        </p:blipFill>
        <p:spPr bwMode="auto">
          <a:xfrm>
            <a:off x="0" y="1"/>
            <a:ext cx="7772400" cy="1776413"/>
          </a:xfrm>
          <a:custGeom>
            <a:avLst/>
            <a:gdLst>
              <a:gd name="connsiteX0" fmla="*/ 0 w 7772400"/>
              <a:gd name="connsiteY0" fmla="*/ 0 h 1776413"/>
              <a:gd name="connsiteX1" fmla="*/ 7772400 w 7772400"/>
              <a:gd name="connsiteY1" fmla="*/ 0 h 1776413"/>
              <a:gd name="connsiteX2" fmla="*/ 7772400 w 7772400"/>
              <a:gd name="connsiteY2" fmla="*/ 1776413 h 1776413"/>
              <a:gd name="connsiteX3" fmla="*/ 0 w 7772400"/>
              <a:gd name="connsiteY3" fmla="*/ 1776413 h 177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776413">
                <a:moveTo>
                  <a:pt x="0" y="0"/>
                </a:moveTo>
                <a:lnTo>
                  <a:pt x="7772400" y="0"/>
                </a:lnTo>
                <a:lnTo>
                  <a:pt x="7772400" y="1776413"/>
                </a:lnTo>
                <a:lnTo>
                  <a:pt x="0" y="177641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1D705830-EB2E-4CC1-B471-7B538EE55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</p:spPr>
        <p:txBody>
          <a:bodyPr/>
          <a:lstStyle/>
          <a:p>
            <a:r>
              <a:rPr lang="en-US"/>
              <a:t>Microsoft Confidential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8294057-2421-476A-97FE-7CEDCCDD3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</p:spPr>
        <p:txBody>
          <a:bodyPr/>
          <a:lstStyle/>
          <a:p>
            <a:fld id="{B7412DE2-F619-4EDA-8408-1FC8BB19B6F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809EC6D-AA00-4D29-BCBA-B0A213CB6287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7772400" cy="177641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AFFB82-677F-465C-9D40-0814705757AA}"/>
              </a:ext>
            </a:extLst>
          </p:cNvPr>
          <p:cNvSpPr/>
          <p:nvPr/>
        </p:nvSpPr>
        <p:spPr bwMode="auto">
          <a:xfrm>
            <a:off x="271463" y="676482"/>
            <a:ext cx="7234237" cy="984885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3200" i="0" u="none" strike="noStrike" kern="1200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/>
              </a:rPr>
              <a:t>INTRODUCING THE 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Segoe UI" pitchFamily="34" charset="0"/>
                <a:cs typeface="Segoe UI"/>
              </a:rPr>
              <a:t>CLOUD SECURITY</a:t>
            </a:r>
            <a:r>
              <a:rPr kumimoji="0" lang="en-US" sz="3200" i="0" u="none" strike="noStrike" kern="1200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/>
              </a:rPr>
              <a:t> ASSESSMENT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6F52D1F-A579-4D24-83F1-2C07CE24034A}"/>
              </a:ext>
            </a:extLst>
          </p:cNvPr>
          <p:cNvGrpSpPr/>
          <p:nvPr/>
        </p:nvGrpSpPr>
        <p:grpSpPr>
          <a:xfrm>
            <a:off x="220064" y="217609"/>
            <a:ext cx="3819265" cy="343828"/>
            <a:chOff x="169993" y="2663927"/>
            <a:chExt cx="3819265" cy="343828"/>
          </a:xfrm>
        </p:grpSpPr>
        <p:pic>
          <p:nvPicPr>
            <p:cNvPr id="49" name="Picture 48" descr="A close up of a logo&#10;&#10;Description automatically generated">
              <a:extLst>
                <a:ext uri="{FF2B5EF4-FFF2-40B4-BE49-F238E27FC236}">
                  <a16:creationId xmlns:a16="http://schemas.microsoft.com/office/drawing/2014/main" id="{97CDEA2A-EB8B-457D-8F2B-7CFF59F292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502" t="27467" r="85499" b="27467"/>
            <a:stretch/>
          </p:blipFill>
          <p:spPr>
            <a:xfrm>
              <a:off x="169993" y="2663927"/>
              <a:ext cx="350707" cy="343828"/>
            </a:xfrm>
            <a:prstGeom prst="rect">
              <a:avLst/>
            </a:prstGeom>
          </p:spPr>
        </p:pic>
        <p:pic>
          <p:nvPicPr>
            <p:cNvPr id="50" name="Picture 49" descr="A close up of a logo&#10;&#10;Description automatically generated">
              <a:extLst>
                <a:ext uri="{FF2B5EF4-FFF2-40B4-BE49-F238E27FC236}">
                  <a16:creationId xmlns:a16="http://schemas.microsoft.com/office/drawing/2014/main" id="{4184CD9E-6C13-46ED-B156-9BAAD27ED5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 l="14989" t="27467" r="-3984" b="27467"/>
            <a:stretch/>
          </p:blipFill>
          <p:spPr>
            <a:xfrm>
              <a:off x="520700" y="2663927"/>
              <a:ext cx="3468558" cy="343828"/>
            </a:xfrm>
            <a:prstGeom prst="rect">
              <a:avLst/>
            </a:prstGeom>
          </p:spPr>
        </p:pic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0E85F6D4-7FDD-4282-AFA8-9F76FC083E9C}"/>
              </a:ext>
            </a:extLst>
          </p:cNvPr>
          <p:cNvSpPr txBox="1"/>
          <p:nvPr/>
        </p:nvSpPr>
        <p:spPr>
          <a:xfrm>
            <a:off x="271464" y="1972799"/>
            <a:ext cx="7234236" cy="80791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8255" defTabSz="623438">
              <a:spcAft>
                <a:spcPts val="300"/>
              </a:spcAft>
              <a:defRPr/>
            </a:pPr>
            <a:r>
              <a:rPr lang="en-US" dirty="0">
                <a:solidFill>
                  <a:schemeClr val="accent1"/>
                </a:solidFill>
                <a:latin typeface="+mj-lt"/>
                <a:cs typeface="Segoe UI Semibold"/>
              </a:rPr>
              <a:t>Safety first</a:t>
            </a:r>
            <a:endParaRPr lang="en-US" dirty="0">
              <a:solidFill>
                <a:schemeClr val="accent1"/>
              </a:solidFill>
              <a:cs typeface="Segoe UI Semibold"/>
            </a:endParaRPr>
          </a:p>
          <a:p>
            <a:pPr marL="8255" defTabSz="623438">
              <a:spcAft>
                <a:spcPts val="30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Analysis of your organization's security posture, evaluating vulnerabilities, identity, and compliance risks with remediation recommendations.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7796CB6-5D86-471D-A69C-84D43924B3FB}"/>
              </a:ext>
            </a:extLst>
          </p:cNvPr>
          <p:cNvSpPr txBox="1">
            <a:spLocks/>
          </p:cNvSpPr>
          <p:nvPr/>
        </p:nvSpPr>
        <p:spPr>
          <a:xfrm>
            <a:off x="0" y="3191664"/>
            <a:ext cx="7772400" cy="741083"/>
          </a:xfrm>
          <a:prstGeom prst="rect">
            <a:avLst/>
          </a:prstGeom>
          <a:solidFill>
            <a:srgbClr val="243A5E"/>
          </a:solidFill>
          <a:ln>
            <a:noFill/>
          </a:ln>
        </p:spPr>
        <p:txBody>
          <a:bodyPr wrap="square" lIns="274320" tIns="45720" rIns="91440" bIns="45720" rtlCol="0" anchor="ctr">
            <a:noAutofit/>
          </a:bodyPr>
          <a:lstStyle/>
          <a:p>
            <a:pPr marL="8255" defTabSz="623438"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/>
              </a:rPr>
              <a:t>With the </a:t>
            </a:r>
            <a:r>
              <a:rPr lang="en-US" dirty="0">
                <a:latin typeface="+mj-lt"/>
                <a:cs typeface="Segoe UI Semibold"/>
              </a:rPr>
              <a:t>Cloud Security</a:t>
            </a: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/>
              </a:rPr>
              <a:t> Assessment we take a four-phased approach </a:t>
            </a:r>
            <a:br>
              <a:rPr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cs typeface="Segoe UI Semibold" panose="020B0702040204020203" pitchFamily="34" charset="0"/>
              </a:rPr>
            </a:b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/>
              </a:rPr>
              <a:t>to set your path forward</a:t>
            </a:r>
            <a:endParaRPr lang="en-US" dirty="0">
              <a:ea typeface="+mn-ea"/>
              <a:cs typeface="Segoe UI Semibold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21D5BE6-E2FC-4AE3-A0AF-3E9D4B74BAA4}"/>
              </a:ext>
            </a:extLst>
          </p:cNvPr>
          <p:cNvSpPr>
            <a:spLocks/>
          </p:cNvSpPr>
          <p:nvPr/>
        </p:nvSpPr>
        <p:spPr bwMode="auto">
          <a:xfrm>
            <a:off x="0" y="7670556"/>
            <a:ext cx="7772400" cy="196239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B6C5DF0-75D5-4AFE-868E-BDFE41B3A8AB}"/>
              </a:ext>
            </a:extLst>
          </p:cNvPr>
          <p:cNvSpPr txBox="1"/>
          <p:nvPr/>
        </p:nvSpPr>
        <p:spPr>
          <a:xfrm>
            <a:off x="2114072" y="7924467"/>
            <a:ext cx="3351334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>
              <a:defRPr/>
            </a:pPr>
            <a: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  <a:t>of core Enterprise security actions will be executed on  major public cloud platforms by 2020​</a:t>
            </a:r>
            <a:r>
              <a:rPr lang="en-US" sz="1800" baseline="30000" dirty="0">
                <a:solidFill>
                  <a:schemeClr val="bg1"/>
                </a:solidFill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9B6C9971-DE99-4B9F-9700-32FF044FB8D5}"/>
              </a:ext>
            </a:extLst>
          </p:cNvPr>
          <p:cNvSpPr/>
          <p:nvPr/>
        </p:nvSpPr>
        <p:spPr>
          <a:xfrm>
            <a:off x="2114072" y="9117898"/>
            <a:ext cx="2835584" cy="369332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lvl="0">
              <a:defRPr/>
            </a:pPr>
            <a:r>
              <a:rPr lang="en-US" sz="1200" i="1" baseline="30000" dirty="0">
                <a:solidFill>
                  <a:schemeClr val="bg1"/>
                </a:solidFill>
              </a:rPr>
              <a:t>1</a:t>
            </a:r>
            <a:r>
              <a:rPr lang="en-US" sz="1200" i="1" dirty="0">
                <a:solidFill>
                  <a:schemeClr val="bg1"/>
                </a:solidFill>
              </a:rPr>
              <a:t>IDC Future Scape: Worldwide Cloud 2018 </a:t>
            </a:r>
            <a:br>
              <a:rPr lang="en-US" sz="1200" i="1" dirty="0">
                <a:solidFill>
                  <a:schemeClr val="bg1"/>
                </a:solidFill>
              </a:rPr>
            </a:br>
            <a:r>
              <a:rPr lang="en-US" sz="1200" i="1" dirty="0">
                <a:solidFill>
                  <a:schemeClr val="bg1"/>
                </a:solidFill>
              </a:rPr>
              <a:t>Predictions​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EDF53202-D7C4-4EBE-90FB-9904E5ED8449}"/>
              </a:ext>
            </a:extLst>
          </p:cNvPr>
          <p:cNvSpPr>
            <a:spLocks/>
          </p:cNvSpPr>
          <p:nvPr/>
        </p:nvSpPr>
        <p:spPr>
          <a:xfrm>
            <a:off x="5648248" y="7670556"/>
            <a:ext cx="2124152" cy="196239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lIns="91440" tIns="45720" rIns="91440" bIns="45720" anchor="ctr">
            <a:noAutofit/>
          </a:bodyPr>
          <a:lstStyle/>
          <a:p>
            <a:pPr marR="0" lvl="0" defTabSz="9144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1" u="none" strike="noStrike" kern="1200" cap="none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Take the next step today!</a:t>
            </a:r>
          </a:p>
          <a:p>
            <a:pPr>
              <a:spcBef>
                <a:spcPts val="300"/>
              </a:spcBef>
              <a:defRPr/>
            </a:pPr>
            <a:r>
              <a:rPr kumimoji="0" lang="en-US" sz="1400" b="0" i="1" u="none" strike="noStrike" kern="1200" cap="none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Contact </a:t>
            </a:r>
            <a:r>
              <a:rPr lang="en-US" sz="1400" b="1" i="1" dirty="0">
                <a:solidFill>
                  <a:srgbClr val="002060"/>
                </a:solidFill>
                <a:highlight>
                  <a:srgbClr val="FFFF00"/>
                </a:highlight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wesolutionassessment@microsoft.com</a:t>
            </a:r>
            <a:endParaRPr lang="en-US" sz="1400" b="1" i="1">
              <a:solidFill>
                <a:srgbClr val="002060"/>
              </a:solidFill>
              <a:highlight>
                <a:srgbClr val="FFFF00"/>
              </a:highlight>
            </a:endParaRPr>
          </a:p>
          <a:p>
            <a:pPr>
              <a:spcBef>
                <a:spcPts val="300"/>
              </a:spcBef>
              <a:defRPr/>
            </a:pPr>
            <a:endParaRPr lang="en-US" sz="1400" i="1" dirty="0">
              <a:solidFill>
                <a:schemeClr val="bg1"/>
              </a:solidFill>
              <a:cs typeface="Segoe UI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2FCC352-D261-4AF2-A57C-08CE4B86EFF2}"/>
              </a:ext>
            </a:extLst>
          </p:cNvPr>
          <p:cNvSpPr txBox="1"/>
          <p:nvPr/>
        </p:nvSpPr>
        <p:spPr>
          <a:xfrm>
            <a:off x="604907" y="8397862"/>
            <a:ext cx="97888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chemeClr val="bg2"/>
                </a:solidFill>
                <a:cs typeface="Segoe UI Semibold" panose="020B0702040204020203" pitchFamily="34" charset="0"/>
              </a:rPr>
              <a:t>50</a:t>
            </a:r>
            <a:r>
              <a: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%</a:t>
            </a:r>
            <a:r>
              <a:rPr kumimoji="0" lang="en-US" sz="3200" b="1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 </a:t>
            </a:r>
            <a:endParaRPr kumimoji="0" lang="en-US" sz="2800" b="1" i="0" u="none" strike="noStrike" kern="1200" cap="none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ea typeface="+mn-ea"/>
              <a:cs typeface="Segoe UI Semibold" panose="020B0702040204020203" pitchFamily="34" charset="0"/>
            </a:endParaRPr>
          </a:p>
        </p:txBody>
      </p:sp>
      <p:graphicFrame>
        <p:nvGraphicFramePr>
          <p:cNvPr id="125" name="Chart 124">
            <a:extLst>
              <a:ext uri="{FF2B5EF4-FFF2-40B4-BE49-F238E27FC236}">
                <a16:creationId xmlns:a16="http://schemas.microsoft.com/office/drawing/2014/main" id="{DA4A9467-F8B1-4A90-A8CA-E512C44F6A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533602"/>
              </p:ext>
            </p:extLst>
          </p:nvPr>
        </p:nvGraphicFramePr>
        <p:xfrm>
          <a:off x="-178096" y="7826566"/>
          <a:ext cx="2544886" cy="169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0092E43-6785-4433-B8C1-BA141114740E}"/>
              </a:ext>
            </a:extLst>
          </p:cNvPr>
          <p:cNvCxnSpPr>
            <a:cxnSpLocks/>
          </p:cNvCxnSpPr>
          <p:nvPr/>
        </p:nvCxnSpPr>
        <p:spPr>
          <a:xfrm flipV="1">
            <a:off x="1038226" y="4806804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03332EE-714D-4DAB-BFC2-4B2B0323CD13}"/>
              </a:ext>
            </a:extLst>
          </p:cNvPr>
          <p:cNvCxnSpPr>
            <a:cxnSpLocks/>
          </p:cNvCxnSpPr>
          <p:nvPr/>
        </p:nvCxnSpPr>
        <p:spPr>
          <a:xfrm>
            <a:off x="1038226" y="5646683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1486928-8E01-4D85-8888-BEB90DBA50CD}"/>
              </a:ext>
            </a:extLst>
          </p:cNvPr>
          <p:cNvCxnSpPr>
            <a:cxnSpLocks/>
          </p:cNvCxnSpPr>
          <p:nvPr/>
        </p:nvCxnSpPr>
        <p:spPr>
          <a:xfrm flipV="1">
            <a:off x="1038226" y="6763562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F91000B6-13FC-42C8-9597-0FE9C21CFD7B}"/>
              </a:ext>
            </a:extLst>
          </p:cNvPr>
          <p:cNvSpPr>
            <a:spLocks/>
          </p:cNvSpPr>
          <p:nvPr/>
        </p:nvSpPr>
        <p:spPr bwMode="auto">
          <a:xfrm>
            <a:off x="0" y="3908442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123AE48-3670-44B0-8D63-895F44923053}"/>
              </a:ext>
            </a:extLst>
          </p:cNvPr>
          <p:cNvCxnSpPr>
            <a:cxnSpLocks/>
          </p:cNvCxnSpPr>
          <p:nvPr/>
        </p:nvCxnSpPr>
        <p:spPr>
          <a:xfrm>
            <a:off x="591504" y="3947749"/>
            <a:ext cx="0" cy="3696661"/>
          </a:xfrm>
          <a:prstGeom prst="line">
            <a:avLst/>
          </a:prstGeom>
          <a:ln w="9525">
            <a:solidFill>
              <a:schemeClr val="bg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D4216065-E128-42EE-9C0E-AEDCAFF80C6F}"/>
              </a:ext>
            </a:extLst>
          </p:cNvPr>
          <p:cNvSpPr>
            <a:spLocks/>
          </p:cNvSpPr>
          <p:nvPr/>
        </p:nvSpPr>
        <p:spPr bwMode="auto">
          <a:xfrm>
            <a:off x="1038227" y="4112432"/>
            <a:ext cx="6467474" cy="548868"/>
          </a:xfrm>
          <a:prstGeom prst="rect">
            <a:avLst/>
          </a:prstGeom>
          <a:noFill/>
          <a:ln w="31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32472" rtl="0" eaLnBrk="1" fontAlgn="base" latinLnBrk="0" hangingPunct="1"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Segoe UI" panose="020B0502040204020203" pitchFamily="34" charset="0"/>
                <a:cs typeface="Segoe UI Semibold" panose="020B0702040204020203" pitchFamily="34" charset="0"/>
              </a:rPr>
              <a:t>Planning</a:t>
            </a:r>
          </a:p>
          <a:p>
            <a:pPr defTabSz="932472" fontAlgn="base">
              <a:spcBef>
                <a:spcPts val="100"/>
              </a:spcBef>
              <a:spcAft>
                <a:spcPts val="100"/>
              </a:spcAft>
              <a:defRPr/>
            </a:pPr>
            <a:r>
              <a:rPr lang="en-US" sz="1600" dirty="0">
                <a:solidFill>
                  <a:schemeClr val="bg1"/>
                </a:solidFill>
                <a:cs typeface="Segoe UI Semibold" panose="020B0702040204020203" pitchFamily="34" charset="0"/>
              </a:rPr>
              <a:t>Help you identify your business goals and objectives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27FE488F-694D-4176-BB3C-63DAFD50944E}"/>
              </a:ext>
            </a:extLst>
          </p:cNvPr>
          <p:cNvSpPr/>
          <p:nvPr/>
        </p:nvSpPr>
        <p:spPr bwMode="auto">
          <a:xfrm>
            <a:off x="332108" y="4127470"/>
            <a:ext cx="518792" cy="518792"/>
          </a:xfrm>
          <a:prstGeom prst="ellipse">
            <a:avLst/>
          </a:prstGeom>
          <a:solidFill>
            <a:schemeClr val="tx1">
              <a:lumMod val="95000"/>
            </a:schemeClr>
          </a:solidFill>
          <a:ln w="28575">
            <a:solidFill>
              <a:schemeClr val="accent1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32472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rPr>
              <a:t>1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243A5E"/>
              </a:soli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5C2ED5F9-A0C7-4F2B-9FF1-09BB1D4489FD}"/>
              </a:ext>
            </a:extLst>
          </p:cNvPr>
          <p:cNvGrpSpPr/>
          <p:nvPr/>
        </p:nvGrpSpPr>
        <p:grpSpPr>
          <a:xfrm>
            <a:off x="332108" y="4952311"/>
            <a:ext cx="7173592" cy="548868"/>
            <a:chOff x="332108" y="4964741"/>
            <a:chExt cx="7173592" cy="548868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71D1806-C47A-469B-AA08-A02826C57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225" y="4964741"/>
              <a:ext cx="6467475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Data collection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>
                  <a:solidFill>
                    <a:schemeClr val="bg1"/>
                  </a:solidFill>
                  <a:cs typeface="Segoe UI Semibold"/>
                </a:rPr>
                <a:t>Give you a clear picture of your current situation</a:t>
              </a:r>
              <a:endParaRPr lang="en-US" sz="1600">
                <a:solidFill>
                  <a:schemeClr val="bg1"/>
                </a:solidFill>
                <a:cs typeface="Segoe UI Semibold" panose="020B0702040204020203" pitchFamily="34" charset="0"/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BC723274-C5F9-445C-861D-ACB97840EB89}"/>
                </a:ext>
              </a:extLst>
            </p:cNvPr>
            <p:cNvSpPr/>
            <p:nvPr/>
          </p:nvSpPr>
          <p:spPr bwMode="auto">
            <a:xfrm>
              <a:off x="332108" y="4979779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2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01ED676-F123-42A4-81C4-B34DA504F110}"/>
              </a:ext>
            </a:extLst>
          </p:cNvPr>
          <p:cNvGrpSpPr/>
          <p:nvPr/>
        </p:nvGrpSpPr>
        <p:grpSpPr>
          <a:xfrm>
            <a:off x="332108" y="5807579"/>
            <a:ext cx="7173593" cy="795089"/>
            <a:chOff x="332108" y="5820009"/>
            <a:chExt cx="7173593" cy="795089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2701CC9-2488-48AF-98E8-E9FCAE8CD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47" y="5820009"/>
              <a:ext cx="6467354" cy="795089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>
                  <a:solidFill>
                    <a:schemeClr val="bg2"/>
                  </a:solidFill>
                  <a:latin typeface="+mj-lt"/>
                  <a:ea typeface="Segoe UI" panose="020B0502040204020203" pitchFamily="34" charset="0"/>
                  <a:cs typeface="Segoe UI Semibold"/>
                </a:rPr>
                <a:t>Analysis</a:t>
              </a:r>
              <a:endPara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Segoe UI" panose="020B0502040204020203" pitchFamily="34" charset="0"/>
                <a:cs typeface="Segoe UI Semibold" panose="020B0702040204020203" pitchFamily="34" charset="0"/>
              </a:endParaRPr>
            </a:p>
            <a:p>
              <a:pPr marL="114300" marR="0" lvl="0" algn="l" defTabSz="914192" rtl="0" eaLnBrk="1" fontAlgn="auto" latinLnBrk="0" hangingPunct="1">
                <a:lnSpc>
                  <a:spcPct val="100000"/>
                </a:lnSpc>
                <a:spcBef>
                  <a:spcPts val="10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Fast discovery across full data infrastructure estate addressing security, compliance, and identity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7EF0C93F-B629-4F0C-BC77-60F3380B4152}"/>
                </a:ext>
              </a:extLst>
            </p:cNvPr>
            <p:cNvSpPr/>
            <p:nvPr/>
          </p:nvSpPr>
          <p:spPr bwMode="auto">
            <a:xfrm>
              <a:off x="332108" y="5958157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3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0B8BD35-313C-48D3-B3D3-26D04BEEA3AA}"/>
              </a:ext>
            </a:extLst>
          </p:cNvPr>
          <p:cNvGrpSpPr/>
          <p:nvPr/>
        </p:nvGrpSpPr>
        <p:grpSpPr>
          <a:xfrm>
            <a:off x="332108" y="6917143"/>
            <a:ext cx="7173593" cy="548868"/>
            <a:chOff x="332108" y="6929573"/>
            <a:chExt cx="7173593" cy="548868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865F9A29-5FFD-4523-BD47-294D3F466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73" y="6929573"/>
              <a:ext cx="6467328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schemeClr val="bg2"/>
                  </a:solidFill>
                  <a:latin typeface="+mj-lt"/>
                  <a:ea typeface="Segoe UI" panose="020B0502040204020203" pitchFamily="34" charset="0"/>
                  <a:cs typeface="Segoe UI Semibold"/>
                </a:rPr>
                <a:t>Action</a:t>
              </a:r>
              <a:endPara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Segoe UI" panose="020B0502040204020203" pitchFamily="34" charset="0"/>
                <a:cs typeface="Segoe UI Semibold" panose="020B0702040204020203" pitchFamily="34" charset="0"/>
              </a:endParaRP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Implement a prioritized risk mitigation plan </a:t>
              </a: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5196ACDD-F7A1-4E38-9EA5-45927CAB1979}"/>
                </a:ext>
              </a:extLst>
            </p:cNvPr>
            <p:cNvSpPr/>
            <p:nvPr/>
          </p:nvSpPr>
          <p:spPr bwMode="auto">
            <a:xfrm>
              <a:off x="332108" y="6944611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rgbClr val="243A5E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4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55661EE1-E812-4B51-82EF-C31F5934F5FA}"/>
              </a:ext>
            </a:extLst>
          </p:cNvPr>
          <p:cNvSpPr>
            <a:spLocks/>
          </p:cNvSpPr>
          <p:nvPr/>
        </p:nvSpPr>
        <p:spPr bwMode="auto">
          <a:xfrm>
            <a:off x="0" y="7654444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05568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PBKUC99zHoLq54rIHZKb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qi80U.HhBV5.fuXbdG2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dCXyfG6Q6E471QlSRvZh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ZPhQqNtgOtCSsm2i5NOW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CtKLepIBqehPrgH5Qqb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HsRXnccHNasG5P42unM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5ZW2emKzlvMQ8zHNGtny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4EqBjEk.N6Nw3rXe1uPM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CfLukH7ZUSR5q5XqlB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Bxi01awqSJJGC.H3xjkr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olution Assessments Template">
  <a:themeElements>
    <a:clrScheme name="Solutions Assessment">
      <a:dk1>
        <a:srgbClr val="000000"/>
      </a:dk1>
      <a:lt1>
        <a:srgbClr val="FFFFFF"/>
      </a:lt1>
      <a:dk2>
        <a:srgbClr val="243A5E"/>
      </a:dk2>
      <a:lt2>
        <a:srgbClr val="E6E6E6"/>
      </a:lt2>
      <a:accent1>
        <a:srgbClr val="243A5E"/>
      </a:accent1>
      <a:accent2>
        <a:srgbClr val="0078D4"/>
      </a:accent2>
      <a:accent3>
        <a:srgbClr val="50E6FF"/>
      </a:accent3>
      <a:accent4>
        <a:srgbClr val="008575"/>
      </a:accent4>
      <a:accent5>
        <a:srgbClr val="274B47"/>
      </a:accent5>
      <a:accent6>
        <a:srgbClr val="737373"/>
      </a:accent6>
      <a:hlink>
        <a:srgbClr val="50E6FF"/>
      </a:hlink>
      <a:folHlink>
        <a:srgbClr val="50E6FF"/>
      </a:folHlink>
    </a:clrScheme>
    <a:fontScheme name="Unified Suppor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182880" tIns="146304" rIns="182880" bIns="146304" rtlCol="0">
        <a:spAutoFit/>
      </a:bodyPr>
      <a:lstStyle>
        <a:defPPr algn="l">
          <a:lnSpc>
            <a:spcPct val="90000"/>
          </a:lnSpc>
          <a:spcAft>
            <a:spcPts val="600"/>
          </a:spcAft>
          <a:defRPr sz="2400"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rand_template_16-9 Business_BLUE_1" id="{5F55DDFD-517B-456E-9DA0-1901618FBA38}" vid="{64E9B03C-DF2B-4891-9356-D35CF69F1B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7be849-dbfc-459c-842f-6eed5064546c">
      <Terms xmlns="http://schemas.microsoft.com/office/infopath/2007/PartnerControls"/>
    </lcf76f155ced4ddcb4097134ff3c332f>
    <TaxCatchAll xmlns="6df638d0-3f0e-4d0c-988c-605a505893c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5509A916FAB448F92EE892974E6F2" ma:contentTypeVersion="12" ma:contentTypeDescription="Create a new document." ma:contentTypeScope="" ma:versionID="87f81c4f27a91b01a2a90159b8376a0e">
  <xsd:schema xmlns:xsd="http://www.w3.org/2001/XMLSchema" xmlns:xs="http://www.w3.org/2001/XMLSchema" xmlns:p="http://schemas.microsoft.com/office/2006/metadata/properties" xmlns:ns2="d57be849-dbfc-459c-842f-6eed5064546c" xmlns:ns3="6df638d0-3f0e-4d0c-988c-605a505893c4" targetNamespace="http://schemas.microsoft.com/office/2006/metadata/properties" ma:root="true" ma:fieldsID="6c092f83312f0cb85f5997ad3eba51b4" ns2:_="" ns3:_="">
    <xsd:import namespace="d57be849-dbfc-459c-842f-6eed5064546c"/>
    <xsd:import namespace="6df638d0-3f0e-4d0c-988c-605a505893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be849-dbfc-459c-842f-6eed506454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638d0-3f0e-4d0c-988c-605a505893c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56cd073-bf1f-4837-adc8-98deac1c41ba}" ma:internalName="TaxCatchAll" ma:showField="CatchAllData" ma:web="6df638d0-3f0e-4d0c-988c-605a505893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127ED8-006F-4EBB-BDB3-119CF757E3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3BED54-C3DA-4D11-8434-4048C4DFDAE6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e66827b1-9835-46ce-b531-591b0dcae4dc"/>
    <ds:schemaRef ds:uri="393c0681-6fa1-4d8d-9031-64d76e90ad72"/>
    <ds:schemaRef ds:uri="http://www.w3.org/XML/1998/namespace"/>
    <ds:schemaRef ds:uri="http://schemas.microsoft.com/sharepoint/v3"/>
    <ds:schemaRef ds:uri="d57be849-dbfc-459c-842f-6eed5064546c"/>
    <ds:schemaRef ds:uri="6df638d0-3f0e-4d0c-988c-605a505893c4"/>
  </ds:schemaRefs>
</ds:datastoreItem>
</file>

<file path=customXml/itemProps3.xml><?xml version="1.0" encoding="utf-8"?>
<ds:datastoreItem xmlns:ds="http://schemas.openxmlformats.org/officeDocument/2006/customXml" ds:itemID="{7D3847A4-BABE-4211-AA97-B58964C038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7be849-dbfc-459c-842f-6eed5064546c"/>
    <ds:schemaRef ds:uri="6df638d0-3f0e-4d0c-988c-605a505893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139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Solution Assessments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FY21 Solution Assessment Walking Deck</dc:title>
  <dc:creator>Michael Crowley</dc:creator>
  <cp:lastModifiedBy>Michael Crowley</cp:lastModifiedBy>
  <cp:revision>30</cp:revision>
  <dcterms:created xsi:type="dcterms:W3CDTF">2020-09-03T20:38:30Z</dcterms:created>
  <dcterms:modified xsi:type="dcterms:W3CDTF">2022-09-13T14:51:39Z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Name">
    <vt:lpwstr>Internal</vt:lpwstr>
  </property>
  <property fmtid="{D5CDD505-2E9C-101B-9397-08002B2CF9AE}" pid="3" name="MSIP_Label_f42aa342-8706-4288-bd11-ebb85995028c_SetDate">
    <vt:lpwstr>2020-09-03T20:38:29Z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Enabled">
    <vt:lpwstr>True</vt:lpwstr>
  </property>
  <property fmtid="{D5CDD505-2E9C-101B-9397-08002B2CF9AE}" pid="6" name="MSIP_Label_8aa191f1-c555-4a9e-8b3e-85ef51701160_Extended_MSFT_Method">
    <vt:lpwstr>Standard</vt:lpwstr>
  </property>
  <property fmtid="{D5CDD505-2E9C-101B-9397-08002B2CF9AE}" pid="7" name="MSIP_Label_8aa191f1-c555-4a9e-8b3e-85ef51701160_Removed">
    <vt:lpwstr>False</vt:lpwstr>
  </property>
  <property fmtid="{D5CDD505-2E9C-101B-9397-08002B2CF9AE}" pid="8" name="ContentTypeId">
    <vt:lpwstr>0x010100BD85509A916FAB448F92EE892974E6F2</vt:lpwstr>
  </property>
  <property fmtid="{D5CDD505-2E9C-101B-9397-08002B2CF9AE}" pid="9" name="MSIP_Label_8aa191f1-c555-4a9e-8b3e-85ef51701160_ActionId">
    <vt:lpwstr>0173d037-f5a3-48a0-93ab-b2b3054b3e11</vt:lpwstr>
  </property>
  <property fmtid="{D5CDD505-2E9C-101B-9397-08002B2CF9AE}" pid="10" name="MSIP_Label_8aa191f1-c555-4a9e-8b3e-85ef51701160_Name">
    <vt:lpwstr>Confidential</vt:lpwstr>
  </property>
  <property fmtid="{D5CDD505-2E9C-101B-9397-08002B2CF9AE}" pid="11" name="MSIP_Label_8aa191f1-c555-4a9e-8b3e-85ef51701160_SetDate">
    <vt:lpwstr>2021-05-10T22:53:21Z</vt:lpwstr>
  </property>
  <property fmtid="{D5CDD505-2E9C-101B-9397-08002B2CF9AE}" pid="12" name="MSIP_Label_8aa191f1-c555-4a9e-8b3e-85ef51701160_SiteId">
    <vt:lpwstr>a57507b2-d296-4dca-a9ae-67b1484e02a9</vt:lpwstr>
  </property>
  <property fmtid="{D5CDD505-2E9C-101B-9397-08002B2CF9AE}" pid="13" name="MSIP_Label_8aa191f1-c555-4a9e-8b3e-85ef51701160_Enabled">
    <vt:lpwstr>True</vt:lpwstr>
  </property>
  <property fmtid="{D5CDD505-2E9C-101B-9397-08002B2CF9AE}" pid="14" name="MSIP_Label_f42aa342-8706-4288-bd11-ebb85995028c_ActionId">
    <vt:lpwstr>8edb6155-16c8-4a7d-97c0-0c8a5fea2a66</vt:lpwstr>
  </property>
  <property fmtid="{D5CDD505-2E9C-101B-9397-08002B2CF9AE}" pid="15" name="MSIP_Label_f42aa342-8706-4288-bd11-ebb85995028c_Extended_MSFT_Method">
    <vt:lpwstr>Standard</vt:lpwstr>
  </property>
  <property fmtid="{D5CDD505-2E9C-101B-9397-08002B2CF9AE}" pid="16" name="Sensitivity">
    <vt:lpwstr>Confidential Internal</vt:lpwstr>
  </property>
  <property fmtid="{D5CDD505-2E9C-101B-9397-08002B2CF9AE}" pid="17" name="Order">
    <vt:r8>97600</vt:r8>
  </property>
  <property fmtid="{D5CDD505-2E9C-101B-9397-08002B2CF9AE}" pid="18" name="xd_Signature">
    <vt:bool>false</vt:bool>
  </property>
  <property fmtid="{D5CDD505-2E9C-101B-9397-08002B2CF9AE}" pid="19" name="SharedWithUsers">
    <vt:lpwstr>21428;#Aura Lemus Moya</vt:lpwstr>
  </property>
  <property fmtid="{D5CDD505-2E9C-101B-9397-08002B2CF9AE}" pid="20" name="xd_ProgID">
    <vt:lpwstr/>
  </property>
  <property fmtid="{D5CDD505-2E9C-101B-9397-08002B2CF9AE}" pid="21" name="_ExtendedDescription">
    <vt:lpwstr/>
  </property>
  <property fmtid="{D5CDD505-2E9C-101B-9397-08002B2CF9AE}" pid="22" name="TriggerFlowInfo">
    <vt:lpwstr/>
  </property>
  <property fmtid="{D5CDD505-2E9C-101B-9397-08002B2CF9AE}" pid="23" name="_SourceUrl">
    <vt:lpwstr/>
  </property>
  <property fmtid="{D5CDD505-2E9C-101B-9397-08002B2CF9AE}" pid="24" name="_SharedFileIndex">
    <vt:lpwstr/>
  </property>
  <property fmtid="{D5CDD505-2E9C-101B-9397-08002B2CF9AE}" pid="25" name="ComplianceAssetId">
    <vt:lpwstr/>
  </property>
  <property fmtid="{D5CDD505-2E9C-101B-9397-08002B2CF9AE}" pid="26" name="TemplateUrl">
    <vt:lpwstr/>
  </property>
  <property fmtid="{D5CDD505-2E9C-101B-9397-08002B2CF9AE}" pid="27" name="MediaServiceImageTags">
    <vt:lpwstr/>
  </property>
</Properties>
</file>