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2573" r:id="rId4"/>
  </p:sldMasterIdLst>
  <p:notesMasterIdLst>
    <p:notesMasterId r:id="rId6"/>
  </p:notesMasterIdLst>
  <p:sldIdLst>
    <p:sldId id="2426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B7C734-34DD-9DB9-2B8D-B85C81059EC4}" name="Gunter Schneider" initials="GS" userId="S::gunters@microsoft.com::fbad3ce6-0170-4639-9a26-303e336f9be8" providerId="AD"/>
  <p188:author id="{8237F8AD-6D62-B7F3-D006-46DBBC709C21}" name="Rudy Sias" initials="RS" userId="S::rudys@microsoft.com::7054b49a-09d2-4dd2-9e9d-c73f56e6b6cb" providerId="AD"/>
  <p188:author id="{778308BF-DB35-F11A-4D99-57D789FB5729}" name="Marissa Johnson (Audienz LLC)" initials="MJ(L" userId="S::v-marisj@microsoft.com::46ac177d-9f4b-4d24-9b6e-119735221a9c" providerId="AD"/>
  <p188:author id="{93FD9DC4-477E-97B7-FB77-52065EE27D7B}" name="Michael Crowley" initials="MC" userId="S::microwle@microsoft.com::d7d84815-26e1-4edc-9143-e857705aa52e" providerId="AD"/>
  <p188:author id="{14DFD8C5-DB8B-531F-B4A1-0A5F21431A61}" name="Caroline Willcock" initials="CW" userId="S::Caroline@audienz.com::4e426cc6-6410-4ba8-b320-169f5a86a46b" providerId="AD"/>
  <p188:author id="{DB9DD4D1-E947-4314-42DC-95F01769BE64}" name="Shamik Das Chowdhury" initials="SDC" userId="S::shamikd@microsoft.com::ee931e3d-a1f8-4546-8e6e-d9ec45eec2ee" providerId="AD"/>
  <p188:author id="{FC7EFAFF-323D-930C-E01B-360B83A085E8}" name="Marissa Johnson" initials="MJ" userId="Marissa Johnso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lor Jorde" initials="TJ" lastIdx="6" clrIdx="0">
    <p:extLst>
      <p:ext uri="{19B8F6BF-5375-455C-9EA6-DF929625EA0E}">
        <p15:presenceInfo xmlns:p15="http://schemas.microsoft.com/office/powerpoint/2012/main" userId="S::taylor@audienz.com::b2d3f61b-a331-4c3c-b56b-11b3c98578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C"/>
    <a:srgbClr val="FF33CC"/>
    <a:srgbClr val="0078D7"/>
    <a:srgbClr val="EC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D887D-3677-4B33-923D-47D39A7C8ED7}" v="2" dt="2021-06-23T05:38:32.550"/>
    <p1510:client id="{16206B30-5A89-4C9D-99D7-9A0CE9E8D80D}" v="2" dt="2021-06-23T06:16:34.151"/>
    <p1510:client id="{3BEE181E-B5F9-487D-8CD1-E9FA773259C4}" v="1" dt="2021-06-23T23:29:36.630"/>
    <p1510:client id="{4738657A-2BA2-45D6-A99B-ABBD5B60771D}" v="1" dt="2021-06-23T20:37:30.331"/>
    <p1510:client id="{51F89C0E-88CB-45A6-B117-EA3D211E6F8E}" v="3" dt="2021-06-23T04:57:03.033"/>
    <p1510:client id="{53FA7D0B-CBC6-42B1-A4DE-FC39F4EA8984}" v="4" dt="2021-06-23T06:03:25.924"/>
    <p1510:client id="{F063339E-4ED3-40E2-9E51-5B5862D8CFC3}" v="4" dt="2021-06-29T22:57:32.366"/>
    <p1510:client id="{FCB25E13-F075-D8D0-96AE-64DF40DE0663}" v="3" dt="2022-09-13T14:51:29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9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11593211631742"/>
          <c:y val="4.2673727432486465E-2"/>
          <c:w val="0.60976813576736522"/>
          <c:h val="0.914652545135027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63-4872-ABBC-6D0F9FFD93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63-4872-ABBC-6D0F9FFD935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63-4872-ABBC-6D0F9FFD9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0F5C-2E33-4613-A858-FBBCC56BED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2F38-89DD-44A9-BBBB-9100B7651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3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F51B7-DD32-47D0-B404-835369661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6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F9E940D-12A8-495F-9BA0-72F1AE91BEE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8419" y="1728140"/>
            <a:ext cx="7237097" cy="7531250"/>
          </a:xfrm>
        </p:spPr>
        <p:txBody>
          <a:bodyPr wrap="square" lIns="146304" rIns="146304">
            <a:noAutofit/>
          </a:bodyPr>
          <a:lstStyle>
            <a:lvl1pPr marL="129246" indent="-129246">
              <a:lnSpc>
                <a:spcPct val="100000"/>
              </a:lnSpc>
              <a:spcBef>
                <a:spcPts val="545"/>
              </a:spcBef>
              <a:buClr>
                <a:schemeClr val="bg2"/>
              </a:buClr>
              <a:buFont typeface="+mj-lt"/>
              <a:buAutoNum type="arabicPeriod"/>
              <a:defRPr sz="819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419" y="372113"/>
            <a:ext cx="7237097" cy="1372012"/>
          </a:xfrm>
        </p:spPr>
        <p:txBody>
          <a:bodyPr lIns="0" rIns="0"/>
          <a:lstStyle>
            <a:lvl1pPr>
              <a:defRPr sz="163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F222DA3-9D41-46A8-BA16-86A156A0B0F2}"/>
              </a:ext>
            </a:extLst>
          </p:cNvPr>
          <p:cNvSpPr/>
          <p:nvPr userDrawn="1"/>
        </p:nvSpPr>
        <p:spPr bwMode="auto">
          <a:xfrm>
            <a:off x="268419" y="1728140"/>
            <a:ext cx="7237097" cy="7531250"/>
          </a:xfrm>
          <a:custGeom>
            <a:avLst/>
            <a:gdLst>
              <a:gd name="connsiteX0" fmla="*/ 0 w 11518900"/>
              <a:gd name="connsiteY0" fmla="*/ 0 h 5237166"/>
              <a:gd name="connsiteX1" fmla="*/ 11518900 w 11518900"/>
              <a:gd name="connsiteY1" fmla="*/ 0 h 5237166"/>
              <a:gd name="connsiteX2" fmla="*/ 11518900 w 11518900"/>
              <a:gd name="connsiteY2" fmla="*/ 5237166 h 5237166"/>
              <a:gd name="connsiteX3" fmla="*/ 0 w 11518900"/>
              <a:gd name="connsiteY3" fmla="*/ 5237166 h 5237166"/>
              <a:gd name="connsiteX4" fmla="*/ 0 w 11518900"/>
              <a:gd name="connsiteY4" fmla="*/ 5217916 h 5237166"/>
              <a:gd name="connsiteX5" fmla="*/ 1833613 w 11518900"/>
              <a:gd name="connsiteY5" fmla="*/ 5217916 h 5237166"/>
              <a:gd name="connsiteX6" fmla="*/ 1833613 w 11518900"/>
              <a:gd name="connsiteY6" fmla="*/ 4591057 h 5237166"/>
              <a:gd name="connsiteX7" fmla="*/ 0 w 11518900"/>
              <a:gd name="connsiteY7" fmla="*/ 4591057 h 5237166"/>
              <a:gd name="connsiteX0" fmla="*/ 1833613 w 11518900"/>
              <a:gd name="connsiteY0" fmla="*/ 4591057 h 5237166"/>
              <a:gd name="connsiteX1" fmla="*/ 0 w 11518900"/>
              <a:gd name="connsiteY1" fmla="*/ 4591057 h 5237166"/>
              <a:gd name="connsiteX2" fmla="*/ 0 w 11518900"/>
              <a:gd name="connsiteY2" fmla="*/ 0 h 5237166"/>
              <a:gd name="connsiteX3" fmla="*/ 11518900 w 11518900"/>
              <a:gd name="connsiteY3" fmla="*/ 0 h 5237166"/>
              <a:gd name="connsiteX4" fmla="*/ 11518900 w 11518900"/>
              <a:gd name="connsiteY4" fmla="*/ 5237166 h 5237166"/>
              <a:gd name="connsiteX5" fmla="*/ 0 w 11518900"/>
              <a:gd name="connsiteY5" fmla="*/ 5237166 h 5237166"/>
              <a:gd name="connsiteX6" fmla="*/ 0 w 11518900"/>
              <a:gd name="connsiteY6" fmla="*/ 5217916 h 5237166"/>
              <a:gd name="connsiteX7" fmla="*/ 1833613 w 11518900"/>
              <a:gd name="connsiteY7" fmla="*/ 5217916 h 5237166"/>
              <a:gd name="connsiteX8" fmla="*/ 1925053 w 11518900"/>
              <a:gd name="connsiteY8" fmla="*/ 4682497 h 5237166"/>
              <a:gd name="connsiteX0" fmla="*/ 1833613 w 11518900"/>
              <a:gd name="connsiteY0" fmla="*/ 4591057 h 5237166"/>
              <a:gd name="connsiteX1" fmla="*/ 0 w 11518900"/>
              <a:gd name="connsiteY1" fmla="*/ 4591057 h 5237166"/>
              <a:gd name="connsiteX2" fmla="*/ 0 w 11518900"/>
              <a:gd name="connsiteY2" fmla="*/ 0 h 5237166"/>
              <a:gd name="connsiteX3" fmla="*/ 11518900 w 11518900"/>
              <a:gd name="connsiteY3" fmla="*/ 0 h 5237166"/>
              <a:gd name="connsiteX4" fmla="*/ 11518900 w 11518900"/>
              <a:gd name="connsiteY4" fmla="*/ 5237166 h 5237166"/>
              <a:gd name="connsiteX5" fmla="*/ 0 w 11518900"/>
              <a:gd name="connsiteY5" fmla="*/ 5237166 h 5237166"/>
              <a:gd name="connsiteX6" fmla="*/ 0 w 11518900"/>
              <a:gd name="connsiteY6" fmla="*/ 5217916 h 5237166"/>
              <a:gd name="connsiteX7" fmla="*/ 1833613 w 11518900"/>
              <a:gd name="connsiteY7" fmla="*/ 5217916 h 5237166"/>
              <a:gd name="connsiteX0" fmla="*/ 1833613 w 11518900"/>
              <a:gd name="connsiteY0" fmla="*/ 4591057 h 5237166"/>
              <a:gd name="connsiteX1" fmla="*/ 0 w 11518900"/>
              <a:gd name="connsiteY1" fmla="*/ 4591057 h 5237166"/>
              <a:gd name="connsiteX2" fmla="*/ 0 w 11518900"/>
              <a:gd name="connsiteY2" fmla="*/ 0 h 5237166"/>
              <a:gd name="connsiteX3" fmla="*/ 11518900 w 11518900"/>
              <a:gd name="connsiteY3" fmla="*/ 0 h 5237166"/>
              <a:gd name="connsiteX4" fmla="*/ 11518900 w 11518900"/>
              <a:gd name="connsiteY4" fmla="*/ 5237166 h 5237166"/>
              <a:gd name="connsiteX5" fmla="*/ 0 w 11518900"/>
              <a:gd name="connsiteY5" fmla="*/ 5237166 h 5237166"/>
              <a:gd name="connsiteX6" fmla="*/ 0 w 11518900"/>
              <a:gd name="connsiteY6" fmla="*/ 5217916 h 5237166"/>
              <a:gd name="connsiteX0" fmla="*/ 0 w 11518900"/>
              <a:gd name="connsiteY0" fmla="*/ 4591057 h 5237166"/>
              <a:gd name="connsiteX1" fmla="*/ 0 w 11518900"/>
              <a:gd name="connsiteY1" fmla="*/ 0 h 5237166"/>
              <a:gd name="connsiteX2" fmla="*/ 11518900 w 11518900"/>
              <a:gd name="connsiteY2" fmla="*/ 0 h 5237166"/>
              <a:gd name="connsiteX3" fmla="*/ 11518900 w 11518900"/>
              <a:gd name="connsiteY3" fmla="*/ 5237166 h 5237166"/>
              <a:gd name="connsiteX4" fmla="*/ 0 w 11518900"/>
              <a:gd name="connsiteY4" fmla="*/ 5237166 h 5237166"/>
              <a:gd name="connsiteX5" fmla="*/ 0 w 11518900"/>
              <a:gd name="connsiteY5" fmla="*/ 5217916 h 5237166"/>
              <a:gd name="connsiteX0" fmla="*/ 0 w 11518900"/>
              <a:gd name="connsiteY0" fmla="*/ 4591057 h 5237166"/>
              <a:gd name="connsiteX1" fmla="*/ 0 w 11518900"/>
              <a:gd name="connsiteY1" fmla="*/ 0 h 5237166"/>
              <a:gd name="connsiteX2" fmla="*/ 11518900 w 11518900"/>
              <a:gd name="connsiteY2" fmla="*/ 0 h 5237166"/>
              <a:gd name="connsiteX3" fmla="*/ 11518900 w 11518900"/>
              <a:gd name="connsiteY3" fmla="*/ 5237166 h 5237166"/>
              <a:gd name="connsiteX4" fmla="*/ 0 w 11518900"/>
              <a:gd name="connsiteY4" fmla="*/ 5237166 h 523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8900" h="5237166">
                <a:moveTo>
                  <a:pt x="0" y="4591057"/>
                </a:moveTo>
                <a:lnTo>
                  <a:pt x="0" y="0"/>
                </a:lnTo>
                <a:lnTo>
                  <a:pt x="11518900" y="0"/>
                </a:lnTo>
                <a:lnTo>
                  <a:pt x="11518900" y="5237166"/>
                </a:lnTo>
                <a:lnTo>
                  <a:pt x="0" y="5237166"/>
                </a:lnTo>
              </a:path>
            </a:pathLst>
          </a:custGeom>
          <a:noFill/>
          <a:ln w="15875">
            <a:solidFill>
              <a:schemeClr val="accent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87" tIns="66549" rIns="83187" bIns="6654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241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1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5CBDE46-8D4C-4EFD-838A-3C24B0438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F5A8989-0EB7-4E70-83A7-A9BF607E9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608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72400" cy="10058400"/>
          </a:xfrm>
        </p:spPr>
        <p:txBody>
          <a:bodyPr>
            <a:noAutofit/>
          </a:bodyPr>
          <a:lstStyle>
            <a:lvl1pPr marL="0" indent="0" algn="ctr">
              <a:buNone/>
              <a:defRPr sz="1092"/>
            </a:lvl1pPr>
          </a:lstStyle>
          <a:p>
            <a:endParaRPr lang="en-US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B8EE6F21-7608-466C-9535-66660D53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36" y="3674005"/>
            <a:ext cx="5714668" cy="2629866"/>
          </a:xfrm>
        </p:spPr>
        <p:txBody>
          <a:bodyPr/>
          <a:lstStyle>
            <a:lvl1pPr>
              <a:defRPr sz="182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C646-878F-460A-963B-BCF572827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736" y="6305776"/>
            <a:ext cx="5714668" cy="335926"/>
          </a:xfrm>
        </p:spPr>
        <p:txBody>
          <a:bodyPr/>
          <a:lstStyle>
            <a:lvl1pPr marL="0" indent="0">
              <a:buNone/>
              <a:defRPr sz="1092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7040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8083E7-47A5-47BD-B3E8-195F24BB464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73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+mn-ea"/>
              <a:cs typeface="Segoe UI" pitchFamily="34" charset="0"/>
              <a:sym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082" y="1974284"/>
            <a:ext cx="6285187" cy="64665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3002" spc="-4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3831" y="5686672"/>
            <a:ext cx="6286180" cy="497124"/>
          </a:xfrm>
          <a:noFill/>
        </p:spPr>
        <p:txBody>
          <a:bodyPr lIns="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1456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46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124782-352D-45D7-BD71-971D78BE2BD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73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35" y="4747810"/>
            <a:ext cx="6285187" cy="562783"/>
          </a:xfrm>
          <a:noFill/>
        </p:spPr>
        <p:txBody>
          <a:bodyPr tIns="91440" bIns="91440" anchor="ctr" anchorCtr="0">
            <a:spAutoFit/>
          </a:bodyPr>
          <a:lstStyle>
            <a:lvl1pPr>
              <a:defRPr lang="en-US" sz="2457" b="0" kern="1200" cap="none" spc="-4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5576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124782-352D-45D7-BD71-971D78BE2BD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73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191" y="4747810"/>
            <a:ext cx="6285187" cy="562783"/>
          </a:xfrm>
          <a:noFill/>
        </p:spPr>
        <p:txBody>
          <a:bodyPr wrap="square" tIns="91440" bIns="91440" anchor="ctr" anchorCtr="0">
            <a:spAutoFit/>
          </a:bodyPr>
          <a:lstStyle>
            <a:lvl1pPr>
              <a:defRPr lang="en-US" sz="2457" b="0" kern="1200" cap="none" spc="-4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052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5460" y="9052393"/>
            <a:ext cx="7325300" cy="489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23873" eaLnBrk="0" hangingPunct="0"/>
            <a:r>
              <a:rPr lang="en-US" sz="318">
                <a:solidFill>
                  <a:schemeClr val="tx1"/>
                </a:solidFill>
                <a:cs typeface="Segoe UI" pitchFamily="34" charset="0"/>
              </a:rPr>
              <a:t>© 2021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275460" y="4684506"/>
            <a:ext cx="3218218" cy="6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772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85736" y="1744128"/>
            <a:ext cx="7200395" cy="1211998"/>
          </a:xfrm>
          <a:prstGeom prst="rect">
            <a:avLst/>
          </a:prstGeom>
        </p:spPr>
        <p:txBody>
          <a:bodyPr/>
          <a:lstStyle>
            <a:lvl1pPr marL="132059" indent="-132059">
              <a:buClr>
                <a:schemeClr val="tx1"/>
              </a:buClr>
              <a:buSzPct val="90000"/>
              <a:buFont typeface="Arial" pitchFamily="34" charset="0"/>
              <a:buChar char="•"/>
              <a:defRPr sz="1636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59788" indent="-127730">
              <a:buClr>
                <a:schemeClr val="tx1"/>
              </a:buClr>
              <a:buSzPct val="90000"/>
              <a:buFont typeface="Arial" pitchFamily="34" charset="0"/>
              <a:buChar char="•"/>
              <a:defRPr sz="145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391846" indent="-132059">
              <a:buClr>
                <a:schemeClr val="tx1"/>
              </a:buClr>
              <a:buSzPct val="90000"/>
              <a:buFont typeface="Arial" pitchFamily="34" charset="0"/>
              <a:buChar char="•"/>
              <a:defRPr sz="127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495761" indent="-103915">
              <a:buClr>
                <a:schemeClr val="tx1"/>
              </a:buClr>
              <a:buSzPct val="90000"/>
              <a:buFont typeface="Arial" pitchFamily="34" charset="0"/>
              <a:buChar char="•"/>
              <a:defRPr sz="109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599675" indent="-103915">
              <a:buClr>
                <a:schemeClr val="tx1"/>
              </a:buClr>
              <a:buSzPct val="90000"/>
              <a:buFont typeface="Arial" pitchFamily="34" charset="0"/>
              <a:buChar char="•"/>
              <a:defRPr sz="91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9150353"/>
            <a:ext cx="7772401" cy="9080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1681" spc="-2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1282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ue Bar No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367046-1AE4-4B4F-8C80-42E96458C741}"/>
              </a:ext>
            </a:extLst>
          </p:cNvPr>
          <p:cNvSpPr/>
          <p:nvPr/>
        </p:nvSpPr>
        <p:spPr>
          <a:xfrm>
            <a:off x="552" y="1"/>
            <a:ext cx="7772003" cy="1775172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2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A1929E-FD50-4432-A3D3-B5D1F4C47E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640" y="429185"/>
            <a:ext cx="6857650" cy="486993"/>
          </a:xfrm>
        </p:spPr>
        <p:txBody>
          <a:bodyPr lIns="146304" tIns="91440" rIns="146304" bIns="91440"/>
          <a:lstStyle>
            <a:lvl1pPr marL="0" indent="0">
              <a:buNone/>
              <a:defRPr lang="en-US" sz="2183" b="0" cap="none" spc="-46" dirty="0" smtClean="0">
                <a:ln w="3175">
                  <a:noFill/>
                </a:ln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  <a:effectLst/>
                <a:latin typeface="+mn-lt"/>
                <a:cs typeface="Segoe UI" pitchFamily="34" charset="0"/>
              </a:defRPr>
            </a:lvl1pPr>
          </a:lstStyle>
          <a:p>
            <a:pPr marL="155962" lvl="0" indent="-311925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D5F5F-7036-486C-96EB-08BEE59898F6}"/>
              </a:ext>
            </a:extLst>
          </p:cNvPr>
          <p:cNvSpPr txBox="1"/>
          <p:nvPr userDrawn="1"/>
        </p:nvSpPr>
        <p:spPr>
          <a:xfrm>
            <a:off x="3861" y="9410083"/>
            <a:ext cx="1457135" cy="203648"/>
          </a:xfrm>
          <a:prstGeom prst="rect">
            <a:avLst/>
          </a:prstGeom>
          <a:noFill/>
        </p:spPr>
        <p:txBody>
          <a:bodyPr wrap="none" lIns="124781" tIns="66549" rIns="83187" bIns="66549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100">
                <a:gradFill>
                  <a:gsLst>
                    <a:gs pos="83962">
                      <a:schemeClr val="bg1"/>
                    </a:gs>
                    <a:gs pos="55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z="5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rPr>
              <a:t>Microsoft confidential.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5145063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3823" y="2103743"/>
            <a:ext cx="7024307" cy="751168"/>
          </a:xfrm>
        </p:spPr>
        <p:txBody>
          <a:bodyPr wrap="square">
            <a:spAutoFit/>
          </a:bodyPr>
          <a:lstStyle>
            <a:lvl1pPr marL="0" indent="0">
              <a:buNone/>
              <a:defRPr sz="1092">
                <a:latin typeface="+mj-lt"/>
              </a:defRPr>
            </a:lvl1pPr>
            <a:lvl2pPr marL="106064" indent="0">
              <a:buNone/>
              <a:defRPr/>
            </a:lvl2pPr>
            <a:lvl3pPr marL="212129" indent="0">
              <a:buNone/>
              <a:defRPr/>
            </a:lvl3pPr>
            <a:lvl4pPr marL="318193" indent="0">
              <a:buNone/>
              <a:defRPr/>
            </a:lvl4pPr>
            <a:lvl5pPr marL="42425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9488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22" userDrawn="1">
          <p15:clr>
            <a:srgbClr val="5ACBF0"/>
          </p15:clr>
        </p15:guide>
        <p15:guide id="2" orient="horz" pos="1327" userDrawn="1">
          <p15:clr>
            <a:srgbClr val="5ACBF0"/>
          </p15:clr>
        </p15:guide>
        <p15:guide id="4" orient="horz" pos="1865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281294-6354-4DDC-8233-3BACF7CAF81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8418" y="2067867"/>
            <a:ext cx="7237097" cy="7191522"/>
          </a:xfrm>
        </p:spPr>
        <p:txBody>
          <a:bodyPr wrap="square">
            <a:noAutofit/>
          </a:bodyPr>
          <a:lstStyle>
            <a:lvl1pPr>
              <a:defRPr sz="910">
                <a:solidFill>
                  <a:schemeClr val="bg1"/>
                </a:solidFill>
              </a:defRPr>
            </a:lvl1pPr>
            <a:lvl2pPr>
              <a:defRPr sz="637">
                <a:solidFill>
                  <a:schemeClr val="bg1"/>
                </a:solidFill>
              </a:defRPr>
            </a:lvl2pPr>
            <a:lvl3pPr>
              <a:defRPr sz="546">
                <a:solidFill>
                  <a:schemeClr val="bg1"/>
                </a:solidFill>
              </a:defRPr>
            </a:lvl3pPr>
            <a:lvl4pPr>
              <a:defRPr sz="500">
                <a:solidFill>
                  <a:schemeClr val="bg1"/>
                </a:solidFill>
              </a:defRPr>
            </a:lvl4pPr>
            <a:lvl5pPr>
              <a:defRPr sz="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418" y="372113"/>
            <a:ext cx="7237097" cy="1372012"/>
          </a:xfrm>
        </p:spPr>
        <p:txBody>
          <a:bodyPr/>
          <a:lstStyle>
            <a:lvl1pPr>
              <a:defRPr sz="163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8418" y="1324289"/>
            <a:ext cx="7237097" cy="317716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910">
                <a:solidFill>
                  <a:schemeClr val="bg1"/>
                </a:solidFill>
                <a:latin typeface="+mn-lt"/>
              </a:defRPr>
            </a:lvl1pPr>
            <a:lvl2pPr>
              <a:defRPr sz="910">
                <a:latin typeface="+mn-lt"/>
              </a:defRPr>
            </a:lvl2pPr>
            <a:lvl3pPr>
              <a:defRPr sz="819">
                <a:latin typeface="+mn-lt"/>
              </a:defRPr>
            </a:lvl3pPr>
            <a:lvl4pPr>
              <a:defRPr sz="727">
                <a:latin typeface="+mn-lt"/>
              </a:defRPr>
            </a:lvl4pPr>
            <a:lvl5pPr>
              <a:defRPr sz="727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B5B050F-EDFF-4383-BF49-7BB35D0F1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7019A9A-1F96-48F0-B50E-2C4E64EB3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8767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FB1782A-F8A5-4450-A93E-AF2373FA817D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8419" y="2067867"/>
            <a:ext cx="7237097" cy="7191522"/>
          </a:xfrm>
        </p:spPr>
        <p:txBody>
          <a:bodyPr wrap="square">
            <a:noAutofit/>
          </a:bodyPr>
          <a:lstStyle>
            <a:lvl1pPr>
              <a:defRPr sz="910">
                <a:solidFill>
                  <a:schemeClr val="bg1"/>
                </a:solidFill>
              </a:defRPr>
            </a:lvl1pPr>
            <a:lvl2pPr>
              <a:defRPr sz="637">
                <a:solidFill>
                  <a:schemeClr val="bg1"/>
                </a:solidFill>
              </a:defRPr>
            </a:lvl2pPr>
            <a:lvl3pPr>
              <a:defRPr sz="546">
                <a:solidFill>
                  <a:schemeClr val="bg1"/>
                </a:solidFill>
              </a:defRPr>
            </a:lvl3pPr>
            <a:lvl4pPr>
              <a:defRPr sz="500">
                <a:solidFill>
                  <a:schemeClr val="bg1"/>
                </a:solidFill>
              </a:defRPr>
            </a:lvl4pPr>
            <a:lvl5pPr>
              <a:defRPr sz="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419" y="372113"/>
            <a:ext cx="7237070" cy="1372012"/>
          </a:xfrm>
        </p:spPr>
        <p:txBody>
          <a:bodyPr/>
          <a:lstStyle>
            <a:lvl1pPr>
              <a:defRPr sz="163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CD62ECD-DDB9-477D-A4A2-E0D6E28E4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1CEE73E-7F1C-4C38-BDF3-D48058ECD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395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02969DA-8767-496C-9F53-85609611FA5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19" y="603250"/>
            <a:ext cx="7237097" cy="58756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8399" y="1465000"/>
            <a:ext cx="7235658" cy="306879"/>
          </a:xfrm>
        </p:spPr>
        <p:txBody>
          <a:bodyPr lIns="0" tIns="0" rIns="0" bIns="0" anchor="ctr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910">
                <a:latin typeface="+mn-lt"/>
              </a:defRPr>
            </a:lvl2pPr>
            <a:lvl3pPr>
              <a:defRPr sz="819">
                <a:latin typeface="+mn-lt"/>
              </a:defRPr>
            </a:lvl3pPr>
            <a:lvl4pPr>
              <a:defRPr sz="727">
                <a:latin typeface="+mn-lt"/>
              </a:defRPr>
            </a:lvl4pPr>
            <a:lvl5pPr>
              <a:defRPr sz="727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D6C3B1E-3468-4E34-8405-A318B2AA3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EF83642-0E4D-4286-A6E0-95315A99D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68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A2A96F7-BB85-485B-A986-06177B474EBD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419" y="603249"/>
            <a:ext cx="7237097" cy="1140875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BA7DA99-C24F-468F-B8EE-531E7AB31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37CD833-0E2E-438A-838E-2AC7D1D43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310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D417ECB-4E7E-4ED4-8927-AB0C8C324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4AC3E25-6B5F-4626-BF6F-ED648DB00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977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3EF9E13-E24B-4053-8018-FF1B08AE4CC7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177799" y="0"/>
            <a:ext cx="3594601" cy="10058400"/>
          </a:xfrm>
        </p:spPr>
        <p:txBody>
          <a:bodyPr>
            <a:noAutofit/>
          </a:bodyPr>
          <a:lstStyle>
            <a:lvl1pPr marL="0" indent="0" algn="ctr">
              <a:buNone/>
              <a:defRPr sz="1092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19" y="603250"/>
            <a:ext cx="7237097" cy="95217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8419" y="1609817"/>
            <a:ext cx="7237097" cy="317716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+mn-lt"/>
              </a:defRPr>
            </a:lvl1pPr>
            <a:lvl2pPr>
              <a:defRPr sz="910">
                <a:latin typeface="+mn-lt"/>
              </a:defRPr>
            </a:lvl2pPr>
            <a:lvl3pPr>
              <a:defRPr sz="819">
                <a:latin typeface="+mn-lt"/>
              </a:defRPr>
            </a:lvl3pPr>
            <a:lvl4pPr>
              <a:defRPr sz="727">
                <a:latin typeface="+mn-lt"/>
              </a:defRPr>
            </a:lvl4pPr>
            <a:lvl5pPr>
              <a:defRPr sz="727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705D7DC-ED89-4A26-BDB6-C7DAE9806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7A85570-F3E6-4D5E-B6D5-2EA9EC704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785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D504A1-FB8E-4DDE-8D8D-880881AE0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5485" t="8814" r="9150" b="9570"/>
          <a:stretch/>
        </p:blipFill>
        <p:spPr>
          <a:xfrm>
            <a:off x="47623" y="0"/>
            <a:ext cx="7677153" cy="9965941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78" imgH="377" progId="TCLayout.ActiveDocument.1">
                  <p:embed/>
                </p:oleObj>
              </mc:Choice>
              <mc:Fallback>
                <p:oleObj name="think-cell Slide" r:id="rId5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26789F1-58E1-43ED-8C0F-46614365C95F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0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264909-6853-4C05-82E4-99DD45AEE298}"/>
              </a:ext>
            </a:extLst>
          </p:cNvPr>
          <p:cNvSpPr/>
          <p:nvPr userDrawn="1"/>
        </p:nvSpPr>
        <p:spPr bwMode="auto">
          <a:xfrm>
            <a:off x="0" y="0"/>
            <a:ext cx="7772400" cy="10058400"/>
          </a:xfrm>
          <a:prstGeom prst="rect">
            <a:avLst/>
          </a:prstGeom>
          <a:gradFill flip="none" rotWithShape="1">
            <a:gsLst>
              <a:gs pos="8000">
                <a:srgbClr val="000000">
                  <a:alpha val="73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855" tIns="67885" rIns="84855" bIns="678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092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8F5880F-1C90-422F-A151-90BF047D9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61" y="3610144"/>
            <a:ext cx="5714668" cy="2629866"/>
          </a:xfrm>
          <a:noFill/>
        </p:spPr>
        <p:txBody>
          <a:bodyPr lIns="0" tIns="0" rIns="0" bIns="0" anchor="ctr" anchorCtr="0"/>
          <a:lstStyle>
            <a:lvl1pPr>
              <a:defRPr sz="40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AC83FAE-129F-4156-80A6-35BC553FC5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463" y="6305778"/>
            <a:ext cx="4571727" cy="2628745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DA5792-1B95-4347-AB21-96A3A77BE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tretch/>
        </p:blipFill>
        <p:spPr>
          <a:xfrm>
            <a:off x="47624" y="92459"/>
            <a:ext cx="3353783" cy="15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900AA7B-51E8-49E0-9D7C-EBCD5AE489C1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0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3D77B23-F633-4604-8AA3-DE29C2E94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463" y="3674005"/>
            <a:ext cx="6833359" cy="2629866"/>
          </a:xfrm>
          <a:noFill/>
        </p:spPr>
        <p:txBody>
          <a:bodyPr lIns="0" tIns="0" rIns="0" bIns="0" anchor="ctr" anchorCtr="0"/>
          <a:lstStyle>
            <a:lvl1pPr>
              <a:defRPr sz="4000" spc="-4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A75E6B6-5D1A-43E7-9D59-1DE9DE38B9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463" y="7509351"/>
            <a:ext cx="4505931" cy="221599"/>
          </a:xfrm>
          <a:noFill/>
        </p:spPr>
        <p:txBody>
          <a:bodyPr lIns="0" tIns="0" rIns="0" bIns="0" anchor="ctr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Picture 5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B6BB0B31-8ABA-4445-937D-5DA91EC58E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624" y="92459"/>
            <a:ext cx="3353784" cy="15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9"/>
            </p:custDataLst>
          </p:nvPr>
        </p:nvGraphicFramePr>
        <p:xfrm>
          <a:off x="993" y="2285"/>
          <a:ext cx="992" cy="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78" imgH="377" progId="TCLayout.ActiveDocument.1">
                  <p:embed/>
                </p:oleObj>
              </mc:Choice>
              <mc:Fallback>
                <p:oleObj name="think-cell Slide" r:id="rId21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93" y="2285"/>
                        <a:ext cx="992" cy="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DDBAA73-21AA-4A9D-8B9F-530C4FE033D4}"/>
              </a:ext>
            </a:extLst>
          </p:cNvPr>
          <p:cNvSpPr/>
          <p:nvPr userDrawn="1">
            <p:custDataLst>
              <p:tags r:id="rId20"/>
            </p:custDataLst>
          </p:nvPr>
        </p:nvSpPr>
        <p:spPr bwMode="auto">
          <a:xfrm>
            <a:off x="1" y="0"/>
            <a:ext cx="101203" cy="2328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3264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56" b="0" i="0" baseline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ea typeface="+mn-ea"/>
              <a:cs typeface="Segoe UI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237" y="603039"/>
            <a:ext cx="7231324" cy="114108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8402" y="1978274"/>
            <a:ext cx="7231341" cy="7654675"/>
          </a:xfrm>
          <a:prstGeom prst="rect">
            <a:avLst/>
          </a:prstGeom>
        </p:spPr>
        <p:txBody>
          <a:bodyPr vert="horz" wrap="square" lIns="0" tIns="91440" rIns="0" bIns="9144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ECEE1-360A-4D0C-BB63-3ED2B274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791330"/>
            <a:ext cx="26231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3C83E-1D44-4FA0-AC22-8E4851956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4513" y="9791330"/>
            <a:ext cx="13966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B7412DE2-F619-4EDA-8408-1FC8BB19B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40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574" r:id="rId1"/>
    <p:sldLayoutId id="2147492575" r:id="rId2"/>
    <p:sldLayoutId id="2147492576" r:id="rId3"/>
    <p:sldLayoutId id="2147492577" r:id="rId4"/>
    <p:sldLayoutId id="2147492578" r:id="rId5"/>
    <p:sldLayoutId id="2147492579" r:id="rId6"/>
    <p:sldLayoutId id="2147492580" r:id="rId7"/>
    <p:sldLayoutId id="2147492581" r:id="rId8"/>
    <p:sldLayoutId id="2147492587" r:id="rId9"/>
    <p:sldLayoutId id="2147492588" r:id="rId10"/>
    <p:sldLayoutId id="2147492589" r:id="rId11"/>
    <p:sldLayoutId id="2147492590" r:id="rId12"/>
    <p:sldLayoutId id="2147492591" r:id="rId13"/>
    <p:sldLayoutId id="2147492592" r:id="rId14"/>
    <p:sldLayoutId id="2147492593" r:id="rId15"/>
    <p:sldLayoutId id="2147494311" r:id="rId16"/>
    <p:sldLayoutId id="2147494905" r:id="rId17"/>
  </p:sldLayoutIdLst>
  <p:transition>
    <p:fade/>
  </p:transition>
  <p:hf hdr="0" dt="0"/>
  <p:txStyles>
    <p:titleStyle>
      <a:lvl1pPr algn="l" defTabSz="424080" rtl="0" eaLnBrk="1" latinLnBrk="0" hangingPunct="1">
        <a:lnSpc>
          <a:spcPct val="100000"/>
        </a:lnSpc>
        <a:spcBef>
          <a:spcPct val="0"/>
        </a:spcBef>
        <a:buNone/>
        <a:defRPr lang="en-US" sz="3200" b="0" kern="1200" cap="none" spc="0" baseline="0" dirty="0">
          <a:ln w="3175">
            <a:noFill/>
          </a:ln>
          <a:solidFill>
            <a:schemeClr val="bg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103975" marR="0" indent="-103975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800" kern="1200" spc="0" baseline="0">
          <a:solidFill>
            <a:schemeClr val="bg1"/>
          </a:solidFill>
          <a:latin typeface="+mj-lt"/>
          <a:ea typeface="+mn-ea"/>
          <a:cs typeface="+mn-cs"/>
        </a:defRPr>
      </a:lvl1pPr>
      <a:lvl2pPr marL="235388" marR="0" indent="-84480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200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339362" marR="0" indent="-79426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100" kern="1200" spc="0" baseline="0">
          <a:solidFill>
            <a:schemeClr val="bg1"/>
          </a:solidFill>
          <a:latin typeface="+mn-lt"/>
          <a:ea typeface="+mn-ea"/>
          <a:cs typeface="+mn-cs"/>
        </a:defRPr>
      </a:lvl3pPr>
      <a:lvl4pPr marL="415899" marR="0" indent="-51987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050" kern="1200" spc="0" baseline="0">
          <a:solidFill>
            <a:schemeClr val="bg1"/>
          </a:solidFill>
          <a:latin typeface="+mn-lt"/>
          <a:ea typeface="+mn-ea"/>
          <a:cs typeface="+mn-cs"/>
        </a:defRPr>
      </a:lvl4pPr>
      <a:lvl5pPr marL="519875" marR="0" indent="-51987" algn="l" defTabSz="424080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050" kern="1200" spc="0" baseline="0">
          <a:solidFill>
            <a:schemeClr val="bg1"/>
          </a:solidFill>
          <a:latin typeface="+mn-lt"/>
          <a:ea typeface="+mn-ea"/>
          <a:cs typeface="+mn-cs"/>
        </a:defRPr>
      </a:lvl5pPr>
      <a:lvl6pPr marL="1166218" indent="-106020" algn="l" defTabSz="424080" rtl="0" eaLnBrk="1" latinLnBrk="0" hangingPunct="1">
        <a:spcBef>
          <a:spcPct val="20000"/>
        </a:spcBef>
        <a:buFont typeface="Arial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6pPr>
      <a:lvl7pPr marL="1378257" indent="-106020" algn="l" defTabSz="424080" rtl="0" eaLnBrk="1" latinLnBrk="0" hangingPunct="1">
        <a:spcBef>
          <a:spcPct val="20000"/>
        </a:spcBef>
        <a:buFont typeface="Arial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7pPr>
      <a:lvl8pPr marL="1590296" indent="-106020" algn="l" defTabSz="424080" rtl="0" eaLnBrk="1" latinLnBrk="0" hangingPunct="1">
        <a:spcBef>
          <a:spcPct val="20000"/>
        </a:spcBef>
        <a:buFont typeface="Arial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8pPr>
      <a:lvl9pPr marL="1802336" indent="-106020" algn="l" defTabSz="424080" rtl="0" eaLnBrk="1" latinLnBrk="0" hangingPunct="1">
        <a:spcBef>
          <a:spcPct val="20000"/>
        </a:spcBef>
        <a:buFont typeface="Arial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12039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24080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36119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48159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60198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72237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84276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96317" algn="l" defTabSz="424080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171" userDrawn="1">
          <p15:clr>
            <a:srgbClr val="C35EA4"/>
          </p15:clr>
        </p15:guide>
        <p15:guide id="17" pos="4728" userDrawn="1">
          <p15:clr>
            <a:srgbClr val="C35EA4"/>
          </p15:clr>
        </p15:guide>
        <p15:guide id="18" orient="horz" pos="1119" userDrawn="1">
          <p15:clr>
            <a:srgbClr val="C35EA4"/>
          </p15:clr>
        </p15:guide>
        <p15:guide id="25" orient="horz" pos="380" userDrawn="1">
          <p15:clr>
            <a:srgbClr val="C35EA4"/>
          </p15:clr>
        </p15:guide>
        <p15:guide id="26" orient="horz" pos="6068" userDrawn="1">
          <p15:clr>
            <a:srgbClr val="C35EA4"/>
          </p15:clr>
        </p15:guide>
        <p15:guide id="27" orient="horz" pos="1260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jpg"/><Relationship Id="rId7" Type="http://schemas.openxmlformats.org/officeDocument/2006/relationships/hyperlink" Target="mailto:wesolutionassessment@microsof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picture containing text, computer, computer, table&#10;&#10;Description automatically generated">
            <a:extLst>
              <a:ext uri="{FF2B5EF4-FFF2-40B4-BE49-F238E27FC236}">
                <a16:creationId xmlns:a16="http://schemas.microsoft.com/office/drawing/2014/main" id="{5BEAF296-B1E0-4EB5-9EA4-7F841AB6D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6" b="32791"/>
          <a:stretch/>
        </p:blipFill>
        <p:spPr>
          <a:xfrm>
            <a:off x="0" y="-1"/>
            <a:ext cx="7772400" cy="1776414"/>
          </a:xfrm>
          <a:custGeom>
            <a:avLst/>
            <a:gdLst>
              <a:gd name="connsiteX0" fmla="*/ 0 w 7772400"/>
              <a:gd name="connsiteY0" fmla="*/ 0 h 1776414"/>
              <a:gd name="connsiteX1" fmla="*/ 7772400 w 7772400"/>
              <a:gd name="connsiteY1" fmla="*/ 0 h 1776414"/>
              <a:gd name="connsiteX2" fmla="*/ 7772400 w 7772400"/>
              <a:gd name="connsiteY2" fmla="*/ 1776414 h 1776414"/>
              <a:gd name="connsiteX3" fmla="*/ 0 w 7772400"/>
              <a:gd name="connsiteY3" fmla="*/ 1776414 h 177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0" h="1776414">
                <a:moveTo>
                  <a:pt x="0" y="0"/>
                </a:moveTo>
                <a:lnTo>
                  <a:pt x="7772400" y="0"/>
                </a:lnTo>
                <a:lnTo>
                  <a:pt x="7772400" y="1776414"/>
                </a:lnTo>
                <a:lnTo>
                  <a:pt x="0" y="1776414"/>
                </a:lnTo>
                <a:close/>
              </a:path>
            </a:pathLst>
          </a:cu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809EC6D-AA00-4D29-BCBA-B0A213CB6287}"/>
              </a:ext>
            </a:extLst>
          </p:cNvPr>
          <p:cNvSpPr>
            <a:spLocks/>
          </p:cNvSpPr>
          <p:nvPr/>
        </p:nvSpPr>
        <p:spPr bwMode="auto">
          <a:xfrm>
            <a:off x="0" y="-1"/>
            <a:ext cx="7772400" cy="177641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D705830-EB2E-4CC1-B471-7B538EE55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8294057-2421-476A-97FE-7CEDCCDD3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412DE2-F619-4EDA-8408-1FC8BB19B6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E1C10A-EC71-43E1-80C4-AD707A844969}"/>
              </a:ext>
            </a:extLst>
          </p:cNvPr>
          <p:cNvSpPr>
            <a:spLocks/>
          </p:cNvSpPr>
          <p:nvPr/>
        </p:nvSpPr>
        <p:spPr bwMode="auto">
          <a:xfrm>
            <a:off x="0" y="7670556"/>
            <a:ext cx="7772400" cy="196239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AFFB82-677F-465C-9D40-0814705757AA}"/>
              </a:ext>
            </a:extLst>
          </p:cNvPr>
          <p:cNvSpPr/>
          <p:nvPr/>
        </p:nvSpPr>
        <p:spPr bwMode="auto">
          <a:xfrm>
            <a:off x="271463" y="676482"/>
            <a:ext cx="7234237" cy="98488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BUSINESS APPLICATIONS</a:t>
            </a:r>
            <a:endParaRPr kumimoji="0" lang="en-US" sz="320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rPr>
              <a:t>ASSESSMENT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F52D1F-A579-4D24-83F1-2C07CE24034A}"/>
              </a:ext>
            </a:extLst>
          </p:cNvPr>
          <p:cNvGrpSpPr/>
          <p:nvPr/>
        </p:nvGrpSpPr>
        <p:grpSpPr>
          <a:xfrm>
            <a:off x="220064" y="217609"/>
            <a:ext cx="3819265" cy="343828"/>
            <a:chOff x="169993" y="2663927"/>
            <a:chExt cx="3819265" cy="343828"/>
          </a:xfrm>
        </p:grpSpPr>
        <p:pic>
          <p:nvPicPr>
            <p:cNvPr id="49" name="Picture 48" descr="A close up of a logo&#10;&#10;Description automatically generated">
              <a:extLst>
                <a:ext uri="{FF2B5EF4-FFF2-40B4-BE49-F238E27FC236}">
                  <a16:creationId xmlns:a16="http://schemas.microsoft.com/office/drawing/2014/main" id="{97CDEA2A-EB8B-457D-8F2B-7CFF59F29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02" t="27467" r="85499" b="27467"/>
            <a:stretch/>
          </p:blipFill>
          <p:spPr>
            <a:xfrm>
              <a:off x="169993" y="2663927"/>
              <a:ext cx="350707" cy="343828"/>
            </a:xfrm>
            <a:prstGeom prst="rect">
              <a:avLst/>
            </a:prstGeom>
          </p:spPr>
        </p:pic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4184CD9E-6C13-46ED-B156-9BAAD27ED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14989" t="27467" r="-3984" b="27467"/>
            <a:stretch/>
          </p:blipFill>
          <p:spPr>
            <a:xfrm>
              <a:off x="520700" y="2663927"/>
              <a:ext cx="3468558" cy="343828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1C39CAC-1CD2-4C2B-985F-245A237B2F38}"/>
              </a:ext>
            </a:extLst>
          </p:cNvPr>
          <p:cNvSpPr txBox="1"/>
          <p:nvPr/>
        </p:nvSpPr>
        <p:spPr>
          <a:xfrm>
            <a:off x="271464" y="1972799"/>
            <a:ext cx="7234236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8255" defTabSz="623438">
              <a:spcBef>
                <a:spcPts val="120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+mj-lt"/>
                <a:cs typeface="Segoe UI Semibold"/>
              </a:rPr>
              <a:t>Count on a proven methodology</a:t>
            </a:r>
            <a:endParaRPr lang="en-US" dirty="0">
              <a:solidFill>
                <a:schemeClr val="accent1"/>
              </a:solidFill>
              <a:cs typeface="Segoe UI Semibold"/>
            </a:endParaRPr>
          </a:p>
          <a:p>
            <a:pPr algn="l" rtl="0" fontAlgn="base"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</a:rPr>
              <a:t>A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fast, data-driven analysis and business case recommendation to move users to Dynamics 365.</a:t>
            </a:r>
            <a:endParaRPr lang="en-US" sz="1600" b="0" i="0" dirty="0">
              <a:effectLst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4DBB45-9E20-45BB-9371-358C83F735E4}"/>
              </a:ext>
            </a:extLst>
          </p:cNvPr>
          <p:cNvSpPr txBox="1"/>
          <p:nvPr/>
        </p:nvSpPr>
        <p:spPr>
          <a:xfrm>
            <a:off x="2114072" y="7924467"/>
            <a:ext cx="3351334" cy="13849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1800" dirty="0">
                <a:solidFill>
                  <a:schemeClr val="bg1"/>
                </a:solidFill>
                <a:cs typeface="Segoe UI" panose="020B0502040204020203" pitchFamily="34" charset="0"/>
              </a:rPr>
              <a:t>By 2025, customer service organizations will become profit centers by becoming de facto leaders in digital customer engagement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C0A25F-DB98-4ADE-A236-D0C1436415F0}"/>
              </a:ext>
            </a:extLst>
          </p:cNvPr>
          <p:cNvSpPr/>
          <p:nvPr/>
        </p:nvSpPr>
        <p:spPr>
          <a:xfrm>
            <a:off x="2114072" y="9309087"/>
            <a:ext cx="2054601" cy="18466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lvl="0">
              <a:defRPr/>
            </a:pPr>
            <a:r>
              <a:rPr lang="en-US" sz="1200" i="1" dirty="0">
                <a:solidFill>
                  <a:schemeClr val="bg1"/>
                </a:solidFill>
              </a:rPr>
              <a:t>1 Predictions 2020 and Beyond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E74F43-557B-40F1-A122-63ED2266DBE0}"/>
              </a:ext>
            </a:extLst>
          </p:cNvPr>
          <p:cNvSpPr txBox="1">
            <a:spLocks/>
          </p:cNvSpPr>
          <p:nvPr/>
        </p:nvSpPr>
        <p:spPr>
          <a:xfrm>
            <a:off x="0" y="3131323"/>
            <a:ext cx="7772400" cy="7410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274320" tIns="45720" rIns="91440" bIns="45720" rtlCol="0" anchor="ctr">
            <a:noAutofit/>
          </a:bodyPr>
          <a:lstStyle/>
          <a:p>
            <a:pPr marL="8659" marR="0" lvl="0" indent="0" defTabSz="623438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rPr>
              <a:t>With the Business Applications Assessment, our experts take a detailed four-phased approach: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315D08-52B2-4AA3-8093-F82D0290A1DB}"/>
              </a:ext>
            </a:extLst>
          </p:cNvPr>
          <p:cNvSpPr>
            <a:spLocks/>
          </p:cNvSpPr>
          <p:nvPr/>
        </p:nvSpPr>
        <p:spPr>
          <a:xfrm>
            <a:off x="5648248" y="7670556"/>
            <a:ext cx="2124152" cy="196239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91440" tIns="45720" rIns="91440" bIns="45720" anchor="ctr"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kumimoji="0" lang="en-US" sz="1600" b="0" i="1" u="none" strike="noStrike" kern="1200" cap="none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Take the next step</a:t>
            </a:r>
            <a:r>
              <a:rPr lang="en-US" sz="1600" i="1" dirty="0">
                <a:solidFill>
                  <a:schemeClr val="bg2"/>
                </a:solidFill>
                <a:latin typeface="+mj-lt"/>
              </a:rPr>
              <a:t> </a:t>
            </a:r>
            <a:r>
              <a:rPr kumimoji="0" lang="en-US" sz="1600" b="0" i="1" u="none" strike="noStrike" kern="1200" cap="none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today!</a:t>
            </a:r>
            <a:endParaRPr lang="en-US" sz="1600" b="0" u="none" strike="noStrike" kern="1200" cap="none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lt"/>
              <a:cs typeface="+mn-lt"/>
            </a:endParaRPr>
          </a:p>
          <a:p>
            <a:pPr>
              <a:spcBef>
                <a:spcPts val="300"/>
              </a:spcBef>
              <a:defRPr/>
            </a:pPr>
            <a:r>
              <a:rPr lang="en-US" sz="1600" i="1" dirty="0">
                <a:solidFill>
                  <a:schemeClr val="bg1"/>
                </a:solidFill>
              </a:rPr>
              <a:t>Contact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  <a:defRPr/>
            </a:pPr>
            <a:r>
              <a:rPr lang="en-US" sz="1600" i="1" dirty="0">
                <a:solidFill>
                  <a:schemeClr val="bg1"/>
                </a:solidFill>
              </a:rPr>
              <a:t> </a:t>
            </a:r>
            <a:r>
              <a:rPr lang="en-US" sz="1600" b="1" i="1" dirty="0">
                <a:solidFill>
                  <a:srgbClr val="002060"/>
                </a:solidFill>
                <a:highlight>
                  <a:srgbClr val="FFFF00"/>
                </a:highlight>
                <a:ea typeface="+mn-lt"/>
                <a:cs typeface="+mn-lt"/>
                <a:hlinkClick r:id="rId7"/>
              </a:rPr>
              <a:t>wesolutionassessment@microsoft.com</a:t>
            </a:r>
            <a:endParaRPr lang="en-US">
              <a:ea typeface="+mn-lt"/>
              <a:cs typeface="+mn-lt"/>
            </a:endParaRPr>
          </a:p>
        </p:txBody>
      </p:sp>
      <p:graphicFrame>
        <p:nvGraphicFramePr>
          <p:cNvPr id="122" name="Chart 121">
            <a:extLst>
              <a:ext uri="{FF2B5EF4-FFF2-40B4-BE49-F238E27FC236}">
                <a16:creationId xmlns:a16="http://schemas.microsoft.com/office/drawing/2014/main" id="{F0265F87-0119-4422-86BF-A7B4C9D19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155170"/>
              </p:ext>
            </p:extLst>
          </p:nvPr>
        </p:nvGraphicFramePr>
        <p:xfrm>
          <a:off x="-178096" y="7826566"/>
          <a:ext cx="2544886" cy="169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0" name="TextBox 119">
            <a:extLst>
              <a:ext uri="{FF2B5EF4-FFF2-40B4-BE49-F238E27FC236}">
                <a16:creationId xmlns:a16="http://schemas.microsoft.com/office/drawing/2014/main" id="{BBE44D04-3EF1-4056-B39B-0490D0E77C2B}"/>
              </a:ext>
            </a:extLst>
          </p:cNvPr>
          <p:cNvSpPr txBox="1"/>
          <p:nvPr/>
        </p:nvSpPr>
        <p:spPr>
          <a:xfrm>
            <a:off x="604907" y="8397862"/>
            <a:ext cx="97888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2"/>
                </a:solidFill>
                <a:cs typeface="Segoe UI Semibold" panose="020B0702040204020203" pitchFamily="34" charset="0"/>
              </a:rPr>
              <a:t>40</a:t>
            </a:r>
            <a:r>
              <a:rPr kumimoji="0" lang="en-US" i="0" u="none" strike="noStrike" kern="1200" cap="none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%</a:t>
            </a:r>
            <a:r>
              <a: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AF74546-2F5F-4826-AA66-9AB46299CEA1}"/>
              </a:ext>
            </a:extLst>
          </p:cNvPr>
          <p:cNvCxnSpPr>
            <a:cxnSpLocks/>
          </p:cNvCxnSpPr>
          <p:nvPr/>
        </p:nvCxnSpPr>
        <p:spPr>
          <a:xfrm flipV="1">
            <a:off x="1038226" y="4745092"/>
            <a:ext cx="6467474" cy="0"/>
          </a:xfrm>
          <a:prstGeom prst="line">
            <a:avLst/>
          </a:prstGeom>
          <a:ln w="6350">
            <a:solidFill>
              <a:schemeClr val="tx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D8B7BD-4193-4244-992A-A33D4CBD5D69}"/>
              </a:ext>
            </a:extLst>
          </p:cNvPr>
          <p:cNvCxnSpPr>
            <a:cxnSpLocks/>
          </p:cNvCxnSpPr>
          <p:nvPr/>
        </p:nvCxnSpPr>
        <p:spPr>
          <a:xfrm>
            <a:off x="1038226" y="5584971"/>
            <a:ext cx="6467474" cy="0"/>
          </a:xfrm>
          <a:prstGeom prst="line">
            <a:avLst/>
          </a:prstGeom>
          <a:ln w="6350">
            <a:solidFill>
              <a:schemeClr val="tx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FC32FA-CB6E-4CBD-95F8-9E88427D3027}"/>
              </a:ext>
            </a:extLst>
          </p:cNvPr>
          <p:cNvCxnSpPr>
            <a:cxnSpLocks/>
          </p:cNvCxnSpPr>
          <p:nvPr/>
        </p:nvCxnSpPr>
        <p:spPr>
          <a:xfrm flipV="1">
            <a:off x="1038226" y="6701850"/>
            <a:ext cx="6467474" cy="0"/>
          </a:xfrm>
          <a:prstGeom prst="line">
            <a:avLst/>
          </a:prstGeom>
          <a:ln w="6350">
            <a:solidFill>
              <a:schemeClr val="tx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0E8E7F9-9544-48AB-AA71-4B990F3AEB35}"/>
              </a:ext>
            </a:extLst>
          </p:cNvPr>
          <p:cNvSpPr>
            <a:spLocks/>
          </p:cNvSpPr>
          <p:nvPr/>
        </p:nvSpPr>
        <p:spPr bwMode="auto">
          <a:xfrm>
            <a:off x="0" y="3858605"/>
            <a:ext cx="7772400" cy="274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C303C7B-6B66-45F3-8ECE-0BE1C85D2A9E}"/>
              </a:ext>
            </a:extLst>
          </p:cNvPr>
          <p:cNvCxnSpPr>
            <a:cxnSpLocks/>
          </p:cNvCxnSpPr>
          <p:nvPr/>
        </p:nvCxnSpPr>
        <p:spPr>
          <a:xfrm>
            <a:off x="591504" y="3886037"/>
            <a:ext cx="13403" cy="3809233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AE47695-5E44-4D89-8170-814952A5FB01}"/>
              </a:ext>
            </a:extLst>
          </p:cNvPr>
          <p:cNvSpPr>
            <a:spLocks/>
          </p:cNvSpPr>
          <p:nvPr/>
        </p:nvSpPr>
        <p:spPr bwMode="auto">
          <a:xfrm>
            <a:off x="1038227" y="4050720"/>
            <a:ext cx="6467474" cy="548868"/>
          </a:xfrm>
          <a:prstGeom prst="rect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32472" rtl="0" eaLnBrk="1" fontAlgn="base" latinLnBrk="0" hangingPunct="1"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Segoe UI" panose="020B0502040204020203" pitchFamily="34" charset="0"/>
                <a:cs typeface="Segoe UI Semibold" panose="020B0702040204020203" pitchFamily="34" charset="0"/>
              </a:rPr>
              <a:t>Planning</a:t>
            </a:r>
          </a:p>
          <a:p>
            <a:pPr defTabSz="932472" fontAlgn="base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1600" dirty="0">
                <a:solidFill>
                  <a:schemeClr val="bg1"/>
                </a:solidFill>
                <a:cs typeface="Segoe UI Semibold" panose="020B0702040204020203" pitchFamily="34" charset="0"/>
              </a:rPr>
              <a:t>Help you identify your business goals and objectives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9215F9E-56B3-4933-8FE6-522E92AA7BDD}"/>
              </a:ext>
            </a:extLst>
          </p:cNvPr>
          <p:cNvSpPr/>
          <p:nvPr/>
        </p:nvSpPr>
        <p:spPr bwMode="auto">
          <a:xfrm>
            <a:off x="332108" y="4065758"/>
            <a:ext cx="518792" cy="518792"/>
          </a:xfrm>
          <a:prstGeom prst="ellipse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3A5E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rPr>
              <a:t>1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243A5E"/>
              </a:solidFill>
              <a:effectLst/>
              <a:uLnTx/>
              <a:uFillTx/>
              <a:latin typeface="Segoe UI Semibold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573C1D3-BA73-4859-87AA-FBE48E6097A7}"/>
              </a:ext>
            </a:extLst>
          </p:cNvPr>
          <p:cNvGrpSpPr/>
          <p:nvPr/>
        </p:nvGrpSpPr>
        <p:grpSpPr>
          <a:xfrm>
            <a:off x="332108" y="4890599"/>
            <a:ext cx="7173592" cy="548868"/>
            <a:chOff x="332108" y="4964741"/>
            <a:chExt cx="7173592" cy="54886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54805B0-FDD1-46AE-BC06-C7E7CE62B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225" y="4964741"/>
              <a:ext cx="6467475" cy="548868"/>
            </a:xfrm>
            <a:prstGeom prst="rect">
              <a:avLst/>
            </a:prstGeom>
            <a:noFill/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Segoe UI" panose="020B0502040204020203" pitchFamily="34" charset="0"/>
                  <a:cs typeface="Segoe UI Semibold" panose="020B0702040204020203" pitchFamily="34" charset="0"/>
                </a:rPr>
                <a:t>Data collection</a:t>
              </a:r>
            </a:p>
            <a:p>
              <a:pPr defTabSz="932472" fontAlgn="base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cs typeface="Segoe UI Semibold" panose="020B0702040204020203" pitchFamily="34" charset="0"/>
                </a:rPr>
                <a:t>Give you a clear picture of your current data estate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B7055CF-5BD7-43A7-A27A-B004B1A72B56}"/>
                </a:ext>
              </a:extLst>
            </p:cNvPr>
            <p:cNvSpPr/>
            <p:nvPr/>
          </p:nvSpPr>
          <p:spPr bwMode="auto">
            <a:xfrm>
              <a:off x="332108" y="4979779"/>
              <a:ext cx="518792" cy="5187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43A5E"/>
                  </a:solidFill>
                  <a:effectLst/>
                  <a:uLnTx/>
                  <a:uFillTx/>
                  <a:latin typeface="Segoe UI Semibold"/>
                  <a:ea typeface="Segoe UI" pitchFamily="34" charset="0"/>
                  <a:cs typeface="Segoe UI" pitchFamily="34" charset="0"/>
                </a:rPr>
                <a:t>2</a:t>
              </a:r>
              <a:endPara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243A5E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6C90E8-2A79-45BB-BDA8-DA05017D7D76}"/>
              </a:ext>
            </a:extLst>
          </p:cNvPr>
          <p:cNvGrpSpPr/>
          <p:nvPr/>
        </p:nvGrpSpPr>
        <p:grpSpPr>
          <a:xfrm>
            <a:off x="332108" y="5745867"/>
            <a:ext cx="7173593" cy="795089"/>
            <a:chOff x="332108" y="5820009"/>
            <a:chExt cx="7173593" cy="79508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02AEFAF-FF6D-4EE6-9D24-1F0D6306F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47" y="5820009"/>
              <a:ext cx="6467354" cy="795089"/>
            </a:xfrm>
            <a:prstGeom prst="rect">
              <a:avLst/>
            </a:prstGeom>
            <a:noFill/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lvl="0" algn="l" defTabSz="932472" rtl="0" eaLnBrk="1" fontAlgn="base" latinLnBrk="0" hangingPunct="1"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Segoe UI" panose="020B0502040204020203" pitchFamily="34" charset="0"/>
                  <a:cs typeface="Segoe UI Semibold" panose="020B0702040204020203" pitchFamily="34" charset="0"/>
                </a:rPr>
                <a:t>Data analysis</a:t>
              </a:r>
            </a:p>
            <a:p>
              <a:pPr defTabSz="932472" fontAlgn="base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cs typeface="Segoe UI Semibold" panose="020B0702040204020203" pitchFamily="34" charset="0"/>
                </a:rPr>
                <a:t>Optimize your investment with our analysis of your data and infrastructure 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E1E833-6362-4EDF-AF04-E915FA06EE7D}"/>
                </a:ext>
              </a:extLst>
            </p:cNvPr>
            <p:cNvSpPr/>
            <p:nvPr/>
          </p:nvSpPr>
          <p:spPr bwMode="auto">
            <a:xfrm>
              <a:off x="332108" y="5958157"/>
              <a:ext cx="518792" cy="5187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43A5E"/>
                  </a:solidFill>
                  <a:effectLst/>
                  <a:uLnTx/>
                  <a:uFillTx/>
                  <a:latin typeface="Segoe UI Semibold"/>
                  <a:ea typeface="Segoe UI" pitchFamily="34" charset="0"/>
                  <a:cs typeface="Segoe UI" pitchFamily="34" charset="0"/>
                </a:rPr>
                <a:t>3</a:t>
              </a:r>
              <a:endPara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243A5E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2AC2CB1-0D72-4E67-8A06-5E22D425B3EA}"/>
              </a:ext>
            </a:extLst>
          </p:cNvPr>
          <p:cNvGrpSpPr/>
          <p:nvPr/>
        </p:nvGrpSpPr>
        <p:grpSpPr>
          <a:xfrm>
            <a:off x="332108" y="6855431"/>
            <a:ext cx="7173593" cy="548868"/>
            <a:chOff x="332108" y="6929573"/>
            <a:chExt cx="7173593" cy="548868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15364F7-5941-4AB4-9AEA-48A43D16E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73" y="6929573"/>
              <a:ext cx="6467328" cy="548868"/>
            </a:xfrm>
            <a:prstGeom prst="rect">
              <a:avLst/>
            </a:prstGeom>
            <a:noFill/>
            <a:ln w="31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lvl="0" algn="l" defTabSz="932472" rtl="0" eaLnBrk="1" fontAlgn="base" latinLnBrk="0" hangingPunct="1"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bg2"/>
                  </a:solidFill>
                  <a:latin typeface="+mj-lt"/>
                  <a:ea typeface="Segoe UI" panose="020B0502040204020203" pitchFamily="34" charset="0"/>
                  <a:cs typeface="Segoe UI Semibold"/>
                </a:rPr>
                <a:t>Action</a:t>
              </a:r>
              <a:endParaRPr kumimoji="0" lang="en-US" i="0" u="none" strike="noStrike" kern="1200" cap="none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Segoe UI" panose="020B0502040204020203" pitchFamily="34" charset="0"/>
                <a:cs typeface="Segoe UI Semibold" panose="020B0702040204020203" pitchFamily="34" charset="0"/>
              </a:endParaRPr>
            </a:p>
            <a:p>
              <a:pPr defTabSz="932472" fontAlgn="base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  <a:cs typeface="Segoe UI Semibold" panose="020B0702040204020203" pitchFamily="34" charset="0"/>
                </a:rPr>
                <a:t>Implement a strategic plan created for your cloud journey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18E14BC-6160-4F55-8CE5-FA4F28A4A695}"/>
                </a:ext>
              </a:extLst>
            </p:cNvPr>
            <p:cNvSpPr/>
            <p:nvPr/>
          </p:nvSpPr>
          <p:spPr bwMode="auto">
            <a:xfrm>
              <a:off x="332108" y="6944611"/>
              <a:ext cx="518792" cy="51879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43A5E"/>
                  </a:solidFill>
                  <a:effectLst/>
                  <a:uLnTx/>
                  <a:uFillTx/>
                  <a:latin typeface="Segoe UI Semibold"/>
                  <a:ea typeface="Segoe UI" pitchFamily="34" charset="0"/>
                  <a:cs typeface="Segoe UI" pitchFamily="34" charset="0"/>
                </a:rPr>
                <a:t>4</a:t>
              </a:r>
              <a:endPara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243A5E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079145D1-50A7-4225-A164-91E4AD0E58F4}"/>
              </a:ext>
            </a:extLst>
          </p:cNvPr>
          <p:cNvSpPr>
            <a:spLocks/>
          </p:cNvSpPr>
          <p:nvPr/>
        </p:nvSpPr>
        <p:spPr bwMode="auto">
          <a:xfrm>
            <a:off x="0" y="7667838"/>
            <a:ext cx="7772400" cy="274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95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BKUC99zHoLq54rIHZK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i80U.HhBV5.fuXbdG2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CXyfG6Q6E471QlSRvZh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PhQqNtgOtCSsm2i5NO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tKLepIBqehPrgH5Qqb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HsRXnccHNasG5P42unM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ZW2emKzlvMQ8zHNGtn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CR6G1fiphHT2d1OtJOF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CR6G1fiphHT2d1OtJOF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4EqBjEk.N6Nw3rXe1uPM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CfLukH7ZUSR5q5XqlB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xi01awqSJJGC.H3xjkr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olution Assessments Template">
  <a:themeElements>
    <a:clrScheme name="Solutions Assessment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243A5E"/>
      </a:accent1>
      <a:accent2>
        <a:srgbClr val="0078D4"/>
      </a:accent2>
      <a:accent3>
        <a:srgbClr val="50E6FF"/>
      </a:accent3>
      <a:accent4>
        <a:srgbClr val="008575"/>
      </a:accent4>
      <a:accent5>
        <a:srgbClr val="274B47"/>
      </a:accent5>
      <a:accent6>
        <a:srgbClr val="737373"/>
      </a:accent6>
      <a:hlink>
        <a:srgbClr val="50E6FF"/>
      </a:hlink>
      <a:folHlink>
        <a:srgbClr val="50E6FF"/>
      </a:folHlink>
    </a:clrScheme>
    <a:fontScheme name="Unified Suppor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 algn="l">
          <a:lnSpc>
            <a:spcPct val="90000"/>
          </a:lnSpc>
          <a:spcAft>
            <a:spcPts val="600"/>
          </a:spcAft>
          <a:defRPr sz="240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 Business_BLUE_1" id="{5F55DDFD-517B-456E-9DA0-1901618FBA38}" vid="{64E9B03C-DF2B-4891-9356-D35CF69F1B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5509A916FAB448F92EE892974E6F2" ma:contentTypeVersion="12" ma:contentTypeDescription="Create a new document." ma:contentTypeScope="" ma:versionID="87f81c4f27a91b01a2a90159b8376a0e">
  <xsd:schema xmlns:xsd="http://www.w3.org/2001/XMLSchema" xmlns:xs="http://www.w3.org/2001/XMLSchema" xmlns:p="http://schemas.microsoft.com/office/2006/metadata/properties" xmlns:ns2="d57be849-dbfc-459c-842f-6eed5064546c" xmlns:ns3="6df638d0-3f0e-4d0c-988c-605a505893c4" targetNamespace="http://schemas.microsoft.com/office/2006/metadata/properties" ma:root="true" ma:fieldsID="6c092f83312f0cb85f5997ad3eba51b4" ns2:_="" ns3:_="">
    <xsd:import namespace="d57be849-dbfc-459c-842f-6eed5064546c"/>
    <xsd:import namespace="6df638d0-3f0e-4d0c-988c-605a50589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be849-dbfc-459c-842f-6eed50645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38d0-3f0e-4d0c-988c-605a505893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56cd073-bf1f-4837-adc8-98deac1c41ba}" ma:internalName="TaxCatchAll" ma:showField="CatchAllData" ma:web="6df638d0-3f0e-4d0c-988c-605a50589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7be849-dbfc-459c-842f-6eed5064546c">
      <Terms xmlns="http://schemas.microsoft.com/office/infopath/2007/PartnerControls"/>
    </lcf76f155ced4ddcb4097134ff3c332f>
    <TaxCatchAll xmlns="6df638d0-3f0e-4d0c-988c-605a505893c4" xsi:nil="true"/>
  </documentManagement>
</p:properties>
</file>

<file path=customXml/itemProps1.xml><?xml version="1.0" encoding="utf-8"?>
<ds:datastoreItem xmlns:ds="http://schemas.openxmlformats.org/officeDocument/2006/customXml" ds:itemID="{8574C72C-AFB6-49F9-9061-138090A68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7be849-dbfc-459c-842f-6eed5064546c"/>
    <ds:schemaRef ds:uri="6df638d0-3f0e-4d0c-988c-605a50589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127ED8-006F-4EBB-BDB3-119CF757E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3BED54-C3DA-4D11-8434-4048C4DFDAE6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e66827b1-9835-46ce-b531-591b0dcae4dc"/>
    <ds:schemaRef ds:uri="http://purl.org/dc/terms/"/>
    <ds:schemaRef ds:uri="http://schemas.microsoft.com/office/infopath/2007/PartnerControls"/>
    <ds:schemaRef ds:uri="393c0681-6fa1-4d8d-9031-64d76e90ad72"/>
    <ds:schemaRef ds:uri="http://purl.org/dc/elements/1.1/"/>
    <ds:schemaRef ds:uri="http://schemas.microsoft.com/sharepoint/v3"/>
    <ds:schemaRef ds:uri="d57be849-dbfc-459c-842f-6eed5064546c"/>
    <ds:schemaRef ds:uri="6df638d0-3f0e-4d0c-988c-605a505893c4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128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Solution Assessments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FY21 Solution Assessment Walking Deck</dc:title>
  <dc:creator>Michael Crowley</dc:creator>
  <cp:lastModifiedBy>Taylor Jorde</cp:lastModifiedBy>
  <cp:revision>9</cp:revision>
  <dcterms:created xsi:type="dcterms:W3CDTF">2020-09-03T20:38:30Z</dcterms:created>
  <dcterms:modified xsi:type="dcterms:W3CDTF">2022-09-13T14:51:31Z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Name">
    <vt:lpwstr>Internal</vt:lpwstr>
  </property>
  <property fmtid="{D5CDD505-2E9C-101B-9397-08002B2CF9AE}" pid="3" name="MSIP_Label_f42aa342-8706-4288-bd11-ebb85995028c_SetDate">
    <vt:lpwstr>2020-09-03T20:38:29Z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Enabled">
    <vt:lpwstr>True</vt:lpwstr>
  </property>
  <property fmtid="{D5CDD505-2E9C-101B-9397-08002B2CF9AE}" pid="6" name="MSIP_Label_8aa191f1-c555-4a9e-8b3e-85ef51701160_Extended_MSFT_Method">
    <vt:lpwstr>Standard</vt:lpwstr>
  </property>
  <property fmtid="{D5CDD505-2E9C-101B-9397-08002B2CF9AE}" pid="7" name="MSIP_Label_8aa191f1-c555-4a9e-8b3e-85ef51701160_Removed">
    <vt:lpwstr>False</vt:lpwstr>
  </property>
  <property fmtid="{D5CDD505-2E9C-101B-9397-08002B2CF9AE}" pid="8" name="ContentTypeId">
    <vt:lpwstr>0x010100BD85509A916FAB448F92EE892974E6F2</vt:lpwstr>
  </property>
  <property fmtid="{D5CDD505-2E9C-101B-9397-08002B2CF9AE}" pid="9" name="MSIP_Label_8aa191f1-c555-4a9e-8b3e-85ef51701160_ActionId">
    <vt:lpwstr>0173d037-f5a3-48a0-93ab-b2b3054b3e11</vt:lpwstr>
  </property>
  <property fmtid="{D5CDD505-2E9C-101B-9397-08002B2CF9AE}" pid="10" name="MSIP_Label_8aa191f1-c555-4a9e-8b3e-85ef51701160_Name">
    <vt:lpwstr>Confidential</vt:lpwstr>
  </property>
  <property fmtid="{D5CDD505-2E9C-101B-9397-08002B2CF9AE}" pid="11" name="MSIP_Label_8aa191f1-c555-4a9e-8b3e-85ef51701160_SetDate">
    <vt:lpwstr>2021-05-10T22:53:21Z</vt:lpwstr>
  </property>
  <property fmtid="{D5CDD505-2E9C-101B-9397-08002B2CF9AE}" pid="12" name="MSIP_Label_8aa191f1-c555-4a9e-8b3e-85ef51701160_SiteId">
    <vt:lpwstr>a57507b2-d296-4dca-a9ae-67b1484e02a9</vt:lpwstr>
  </property>
  <property fmtid="{D5CDD505-2E9C-101B-9397-08002B2CF9AE}" pid="13" name="MSIP_Label_8aa191f1-c555-4a9e-8b3e-85ef51701160_Enabled">
    <vt:lpwstr>True</vt:lpwstr>
  </property>
  <property fmtid="{D5CDD505-2E9C-101B-9397-08002B2CF9AE}" pid="14" name="MSIP_Label_f42aa342-8706-4288-bd11-ebb85995028c_ActionId">
    <vt:lpwstr>8edb6155-16c8-4a7d-97c0-0c8a5fea2a66</vt:lpwstr>
  </property>
  <property fmtid="{D5CDD505-2E9C-101B-9397-08002B2CF9AE}" pid="15" name="MSIP_Label_f42aa342-8706-4288-bd11-ebb85995028c_Extended_MSFT_Method">
    <vt:lpwstr>Standard</vt:lpwstr>
  </property>
  <property fmtid="{D5CDD505-2E9C-101B-9397-08002B2CF9AE}" pid="16" name="Sensitivity">
    <vt:lpwstr>Confidential Internal</vt:lpwstr>
  </property>
  <property fmtid="{D5CDD505-2E9C-101B-9397-08002B2CF9AE}" pid="17" name="Order">
    <vt:r8>98600</vt:r8>
  </property>
  <property fmtid="{D5CDD505-2E9C-101B-9397-08002B2CF9AE}" pid="18" name="xd_Signature">
    <vt:bool>false</vt:bool>
  </property>
  <property fmtid="{D5CDD505-2E9C-101B-9397-08002B2CF9AE}" pid="19" name="xd_ProgID">
    <vt:lpwstr/>
  </property>
  <property fmtid="{D5CDD505-2E9C-101B-9397-08002B2CF9AE}" pid="20" name="TriggerFlowInfo">
    <vt:lpwstr/>
  </property>
  <property fmtid="{D5CDD505-2E9C-101B-9397-08002B2CF9AE}" pid="21" name="_SourceUrl">
    <vt:lpwstr/>
  </property>
  <property fmtid="{D5CDD505-2E9C-101B-9397-08002B2CF9AE}" pid="22" name="_SharedFileIndex">
    <vt:lpwstr/>
  </property>
  <property fmtid="{D5CDD505-2E9C-101B-9397-08002B2CF9AE}" pid="23" name="ComplianceAssetId">
    <vt:lpwstr/>
  </property>
  <property fmtid="{D5CDD505-2E9C-101B-9397-08002B2CF9AE}" pid="24" name="TemplateUrl">
    <vt:lpwstr/>
  </property>
  <property fmtid="{D5CDD505-2E9C-101B-9397-08002B2CF9AE}" pid="25" name="_ExtendedDescription">
    <vt:lpwstr/>
  </property>
  <property fmtid="{D5CDD505-2E9C-101B-9397-08002B2CF9AE}" pid="26" name="MediaServiceImageTags">
    <vt:lpwstr/>
  </property>
</Properties>
</file>