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2573" r:id="rId4"/>
  </p:sldMasterIdLst>
  <p:notesMasterIdLst>
    <p:notesMasterId r:id="rId6"/>
  </p:notesMasterIdLst>
  <p:sldIdLst>
    <p:sldId id="242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7C734-34DD-9DB9-2B8D-B85C81059EC4}" name="Gunter Schneider" initials="GS" userId="S::gunters@microsoft.com::fbad3ce6-0170-4639-9a26-303e336f9be8" providerId="AD"/>
  <p188:author id="{8237F8AD-6D62-B7F3-D006-46DBBC709C21}" name="Rudy Sias" initials="RS" userId="S::rudys@microsoft.com::7054b49a-09d2-4dd2-9e9d-c73f56e6b6cb" providerId="AD"/>
  <p188:author id="{778308BF-DB35-F11A-4D99-57D789FB5729}" name="Marissa Johnson (Audienz LLC)" initials="MJ(L" userId="S::v-marisj@microsoft.com::46ac177d-9f4b-4d24-9b6e-119735221a9c" providerId="AD"/>
  <p188:author id="{93FD9DC4-477E-97B7-FB77-52065EE27D7B}" name="Michael Crowley" initials="MC" userId="S::microwle@microsoft.com::d7d84815-26e1-4edc-9143-e857705aa52e" providerId="AD"/>
  <p188:author id="{14DFD8C5-DB8B-531F-B4A1-0A5F21431A61}" name="Caroline Willcock" initials="CW" userId="S::Caroline@audienz.com::4e426cc6-6410-4ba8-b320-169f5a86a46b" providerId="AD"/>
  <p188:author id="{DB9DD4D1-E947-4314-42DC-95F01769BE64}" name="Shamik Das Chowdhury" initials="SDC" userId="S::shamikd@microsoft.com::ee931e3d-a1f8-4546-8e6e-d9ec45eec2ee" providerId="AD"/>
  <p188:author id="{C3CD95ED-4C55-EE82-8335-7E4FA6777DDD}" name="Michael Callanan" initials="MC" userId="S::micalla@microsoft.com::22417515-37ac-4df0-b98d-682dbae5657e" providerId="AD"/>
  <p188:author id="{FC7EFAFF-323D-930C-E01B-360B83A085E8}" name="Marissa Johnson" initials="MJ" userId="Marissa Johnso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 Jorde" initials="TJ" lastIdx="5" clrIdx="0">
    <p:extLst>
      <p:ext uri="{19B8F6BF-5375-455C-9EA6-DF929625EA0E}">
        <p15:presenceInfo xmlns:p15="http://schemas.microsoft.com/office/powerpoint/2012/main" userId="S::taylor@audienz.com::b2d3f61b-a331-4c3c-b56b-11b3c98578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A5E"/>
    <a:srgbClr val="FFDF7C"/>
    <a:srgbClr val="FF33CC"/>
    <a:srgbClr val="0078D7"/>
    <a:srgbClr val="EC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31109-F229-D573-D3D4-76629B6FE234}" v="5" dt="2022-09-13T14:52:09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0F5C-2E33-4613-A858-FBBCC56BED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2F38-89DD-44A9-BBBB-9100B7651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F51B7-DD32-47D0-B404-835369661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6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F9E940D-12A8-495F-9BA0-72F1AE91B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9" y="1728140"/>
            <a:ext cx="7237097" cy="7531250"/>
          </a:xfrm>
        </p:spPr>
        <p:txBody>
          <a:bodyPr wrap="square" lIns="146304" rIns="146304">
            <a:noAutofit/>
          </a:bodyPr>
          <a:lstStyle>
            <a:lvl1pPr marL="129246" indent="-129246">
              <a:lnSpc>
                <a:spcPct val="100000"/>
              </a:lnSpc>
              <a:spcBef>
                <a:spcPts val="545"/>
              </a:spcBef>
              <a:buClr>
                <a:schemeClr val="bg2"/>
              </a:buClr>
              <a:buFont typeface="+mj-lt"/>
              <a:buAutoNum type="arabicPeriod"/>
              <a:defRPr sz="819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9" y="372113"/>
            <a:ext cx="7237097" cy="1372012"/>
          </a:xfrm>
        </p:spPr>
        <p:txBody>
          <a:bodyPr lIns="0" rIns="0"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222DA3-9D41-46A8-BA16-86A156A0B0F2}"/>
              </a:ext>
            </a:extLst>
          </p:cNvPr>
          <p:cNvSpPr/>
          <p:nvPr userDrawn="1"/>
        </p:nvSpPr>
        <p:spPr bwMode="auto">
          <a:xfrm>
            <a:off x="268419" y="1728140"/>
            <a:ext cx="7237097" cy="7531250"/>
          </a:xfrm>
          <a:custGeom>
            <a:avLst/>
            <a:gdLst>
              <a:gd name="connsiteX0" fmla="*/ 0 w 11518900"/>
              <a:gd name="connsiteY0" fmla="*/ 0 h 5237166"/>
              <a:gd name="connsiteX1" fmla="*/ 11518900 w 11518900"/>
              <a:gd name="connsiteY1" fmla="*/ 0 h 5237166"/>
              <a:gd name="connsiteX2" fmla="*/ 11518900 w 11518900"/>
              <a:gd name="connsiteY2" fmla="*/ 5237166 h 5237166"/>
              <a:gd name="connsiteX3" fmla="*/ 0 w 11518900"/>
              <a:gd name="connsiteY3" fmla="*/ 5237166 h 5237166"/>
              <a:gd name="connsiteX4" fmla="*/ 0 w 11518900"/>
              <a:gd name="connsiteY4" fmla="*/ 5217916 h 5237166"/>
              <a:gd name="connsiteX5" fmla="*/ 1833613 w 11518900"/>
              <a:gd name="connsiteY5" fmla="*/ 5217916 h 5237166"/>
              <a:gd name="connsiteX6" fmla="*/ 1833613 w 11518900"/>
              <a:gd name="connsiteY6" fmla="*/ 4591057 h 5237166"/>
              <a:gd name="connsiteX7" fmla="*/ 0 w 11518900"/>
              <a:gd name="connsiteY7" fmla="*/ 4591057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7" fmla="*/ 1833613 w 11518900"/>
              <a:gd name="connsiteY7" fmla="*/ 5217916 h 5237166"/>
              <a:gd name="connsiteX8" fmla="*/ 1925053 w 11518900"/>
              <a:gd name="connsiteY8" fmla="*/ 4682497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7" fmla="*/ 1833613 w 11518900"/>
              <a:gd name="connsiteY7" fmla="*/ 5217916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0" fmla="*/ 0 w 11518900"/>
              <a:gd name="connsiteY0" fmla="*/ 4591057 h 5237166"/>
              <a:gd name="connsiteX1" fmla="*/ 0 w 11518900"/>
              <a:gd name="connsiteY1" fmla="*/ 0 h 5237166"/>
              <a:gd name="connsiteX2" fmla="*/ 11518900 w 11518900"/>
              <a:gd name="connsiteY2" fmla="*/ 0 h 5237166"/>
              <a:gd name="connsiteX3" fmla="*/ 11518900 w 11518900"/>
              <a:gd name="connsiteY3" fmla="*/ 5237166 h 5237166"/>
              <a:gd name="connsiteX4" fmla="*/ 0 w 11518900"/>
              <a:gd name="connsiteY4" fmla="*/ 5237166 h 5237166"/>
              <a:gd name="connsiteX5" fmla="*/ 0 w 11518900"/>
              <a:gd name="connsiteY5" fmla="*/ 5217916 h 5237166"/>
              <a:gd name="connsiteX0" fmla="*/ 0 w 11518900"/>
              <a:gd name="connsiteY0" fmla="*/ 4591057 h 5237166"/>
              <a:gd name="connsiteX1" fmla="*/ 0 w 11518900"/>
              <a:gd name="connsiteY1" fmla="*/ 0 h 5237166"/>
              <a:gd name="connsiteX2" fmla="*/ 11518900 w 11518900"/>
              <a:gd name="connsiteY2" fmla="*/ 0 h 5237166"/>
              <a:gd name="connsiteX3" fmla="*/ 11518900 w 11518900"/>
              <a:gd name="connsiteY3" fmla="*/ 5237166 h 5237166"/>
              <a:gd name="connsiteX4" fmla="*/ 0 w 11518900"/>
              <a:gd name="connsiteY4" fmla="*/ 5237166 h 523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900" h="5237166">
                <a:moveTo>
                  <a:pt x="0" y="4591057"/>
                </a:moveTo>
                <a:lnTo>
                  <a:pt x="0" y="0"/>
                </a:lnTo>
                <a:lnTo>
                  <a:pt x="11518900" y="0"/>
                </a:lnTo>
                <a:lnTo>
                  <a:pt x="11518900" y="5237166"/>
                </a:lnTo>
                <a:lnTo>
                  <a:pt x="0" y="5237166"/>
                </a:lnTo>
              </a:path>
            </a:pathLst>
          </a:custGeom>
          <a:noFill/>
          <a:ln w="15875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87" tIns="66549" rIns="83187" bIns="665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24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1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CBDE46-8D4C-4EFD-838A-3C24B043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5A8989-0EB7-4E70-83A7-A9BF607E9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60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72400" cy="10058400"/>
          </a:xfrm>
        </p:spPr>
        <p:txBody>
          <a:bodyPr>
            <a:noAutofit/>
          </a:bodyPr>
          <a:lstStyle>
            <a:lvl1pPr marL="0" indent="0" algn="ctr">
              <a:buNone/>
              <a:defRPr sz="1092"/>
            </a:lvl1pPr>
          </a:lstStyle>
          <a:p>
            <a:endParaRPr lang="en-US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B8EE6F21-7608-466C-9535-66660D53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36" y="3674005"/>
            <a:ext cx="5714668" cy="2629866"/>
          </a:xfrm>
        </p:spPr>
        <p:txBody>
          <a:bodyPr/>
          <a:lstStyle>
            <a:lvl1pPr>
              <a:defRPr sz="182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C646-878F-460A-963B-BCF572827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36" y="6305776"/>
            <a:ext cx="5714668" cy="335926"/>
          </a:xfrm>
        </p:spPr>
        <p:txBody>
          <a:bodyPr/>
          <a:lstStyle>
            <a:lvl1pPr marL="0" indent="0">
              <a:buNone/>
              <a:defRPr sz="1092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04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8083E7-47A5-47BD-B3E8-195F24BB464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+mn-ea"/>
              <a:cs typeface="Segoe UI" pitchFamily="34" charset="0"/>
              <a:sym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82" y="1974284"/>
            <a:ext cx="6285187" cy="64665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3002" spc="-4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3831" y="5686672"/>
            <a:ext cx="6286180" cy="497124"/>
          </a:xfrm>
          <a:noFill/>
        </p:spPr>
        <p:txBody>
          <a:bodyPr lIns="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145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46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124782-352D-45D7-BD71-971D78BE2B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35" y="4747810"/>
            <a:ext cx="6285187" cy="562783"/>
          </a:xfrm>
          <a:noFill/>
        </p:spPr>
        <p:txBody>
          <a:bodyPr tIns="91440" bIns="91440" anchor="ctr" anchorCtr="0">
            <a:spAutoFit/>
          </a:bodyPr>
          <a:lstStyle>
            <a:lvl1pPr>
              <a:defRPr lang="en-US" sz="2457" b="0" kern="1200" cap="none" spc="-4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5576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124782-352D-45D7-BD71-971D78BE2B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91" y="4747810"/>
            <a:ext cx="6285187" cy="562783"/>
          </a:xfrm>
          <a:noFill/>
        </p:spPr>
        <p:txBody>
          <a:bodyPr wrap="square" tIns="91440" bIns="91440" anchor="ctr" anchorCtr="0">
            <a:spAutoFit/>
          </a:bodyPr>
          <a:lstStyle>
            <a:lvl1pPr>
              <a:defRPr lang="en-US" sz="2457" b="0" kern="1200" cap="none" spc="-4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52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5460" y="9052393"/>
            <a:ext cx="7325300" cy="489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23873" eaLnBrk="0" hangingPunct="0"/>
            <a:r>
              <a:rPr lang="en-US" sz="318">
                <a:solidFill>
                  <a:schemeClr val="tx1"/>
                </a:solidFill>
                <a:cs typeface="Segoe UI" pitchFamily="34" charset="0"/>
              </a:rPr>
              <a:t>© 2021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275460" y="4684506"/>
            <a:ext cx="3218218" cy="6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72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85736" y="1744128"/>
            <a:ext cx="7200395" cy="1211998"/>
          </a:xfrm>
          <a:prstGeom prst="rect">
            <a:avLst/>
          </a:prstGeom>
        </p:spPr>
        <p:txBody>
          <a:bodyPr/>
          <a:lstStyle>
            <a:lvl1pPr marL="132059" indent="-132059">
              <a:buClr>
                <a:schemeClr val="tx1"/>
              </a:buClr>
              <a:buSzPct val="90000"/>
              <a:buFont typeface="Arial" pitchFamily="34" charset="0"/>
              <a:buChar char="•"/>
              <a:defRPr sz="1636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59788" indent="-127730">
              <a:buClr>
                <a:schemeClr val="tx1"/>
              </a:buClr>
              <a:buSzPct val="90000"/>
              <a:buFont typeface="Arial" pitchFamily="34" charset="0"/>
              <a:buChar char="•"/>
              <a:defRPr sz="145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391846" indent="-132059">
              <a:buClr>
                <a:schemeClr val="tx1"/>
              </a:buClr>
              <a:buSzPct val="90000"/>
              <a:buFont typeface="Arial" pitchFamily="34" charset="0"/>
              <a:buChar char="•"/>
              <a:defRPr sz="127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495761" indent="-103915">
              <a:buClr>
                <a:schemeClr val="tx1"/>
              </a:buClr>
              <a:buSzPct val="90000"/>
              <a:buFont typeface="Arial" pitchFamily="34" charset="0"/>
              <a:buChar char="•"/>
              <a:defRPr sz="109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599675" indent="-103915">
              <a:buClr>
                <a:schemeClr val="tx1"/>
              </a:buClr>
              <a:buSzPct val="90000"/>
              <a:buFont typeface="Arial" pitchFamily="34" charset="0"/>
              <a:buChar char="•"/>
              <a:defRPr sz="91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9150353"/>
            <a:ext cx="7772401" cy="9080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1681" spc="-2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1282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ue Bar No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67046-1AE4-4B4F-8C80-42E96458C741}"/>
              </a:ext>
            </a:extLst>
          </p:cNvPr>
          <p:cNvSpPr/>
          <p:nvPr/>
        </p:nvSpPr>
        <p:spPr>
          <a:xfrm>
            <a:off x="552" y="1"/>
            <a:ext cx="7772003" cy="1775172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2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A1929E-FD50-4432-A3D3-B5D1F4C47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640" y="429185"/>
            <a:ext cx="6857650" cy="486993"/>
          </a:xfrm>
        </p:spPr>
        <p:txBody>
          <a:bodyPr lIns="146304" tIns="91440" rIns="146304" bIns="91440"/>
          <a:lstStyle>
            <a:lvl1pPr marL="0" indent="0">
              <a:buNone/>
              <a:defRPr lang="en-US" sz="2183" b="0" cap="none" spc="-46" dirty="0" smtClean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latin typeface="+mn-lt"/>
                <a:cs typeface="Segoe UI" pitchFamily="34" charset="0"/>
              </a:defRPr>
            </a:lvl1pPr>
          </a:lstStyle>
          <a:p>
            <a:pPr marL="155962" lvl="0" indent="-311925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D5F5F-7036-486C-96EB-08BEE59898F6}"/>
              </a:ext>
            </a:extLst>
          </p:cNvPr>
          <p:cNvSpPr txBox="1"/>
          <p:nvPr userDrawn="1"/>
        </p:nvSpPr>
        <p:spPr>
          <a:xfrm>
            <a:off x="3861" y="9410083"/>
            <a:ext cx="1457135" cy="203648"/>
          </a:xfrm>
          <a:prstGeom prst="rect">
            <a:avLst/>
          </a:prstGeom>
          <a:noFill/>
        </p:spPr>
        <p:txBody>
          <a:bodyPr wrap="none" lIns="124781" tIns="66549" rIns="83187" bIns="66549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100">
                <a:gradFill>
                  <a:gsLst>
                    <a:gs pos="83962">
                      <a:schemeClr val="bg1"/>
                    </a:gs>
                    <a:gs pos="55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5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Microsoft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5145063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3823" y="2103743"/>
            <a:ext cx="7024307" cy="751168"/>
          </a:xfrm>
        </p:spPr>
        <p:txBody>
          <a:bodyPr wrap="square">
            <a:spAutoFit/>
          </a:bodyPr>
          <a:lstStyle>
            <a:lvl1pPr marL="0" indent="0">
              <a:buNone/>
              <a:defRPr sz="1092">
                <a:latin typeface="+mj-lt"/>
              </a:defRPr>
            </a:lvl1pPr>
            <a:lvl2pPr marL="106064" indent="0">
              <a:buNone/>
              <a:defRPr/>
            </a:lvl2pPr>
            <a:lvl3pPr marL="212129" indent="0">
              <a:buNone/>
              <a:defRPr/>
            </a:lvl3pPr>
            <a:lvl4pPr marL="318193" indent="0">
              <a:buNone/>
              <a:defRPr/>
            </a:lvl4pPr>
            <a:lvl5pPr marL="42425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9488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22" userDrawn="1">
          <p15:clr>
            <a:srgbClr val="5ACBF0"/>
          </p15:clr>
        </p15:guide>
        <p15:guide id="2" orient="horz" pos="1327" userDrawn="1">
          <p15:clr>
            <a:srgbClr val="5ACBF0"/>
          </p15:clr>
        </p15:guide>
        <p15:guide id="4" orient="horz" pos="186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281294-6354-4DDC-8233-3BACF7CAF81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8" y="2067867"/>
            <a:ext cx="7237097" cy="7191522"/>
          </a:xfrm>
        </p:spPr>
        <p:txBody>
          <a:bodyPr wrap="square">
            <a:noAutofit/>
          </a:bodyPr>
          <a:lstStyle>
            <a:lvl1pPr>
              <a:defRPr sz="910">
                <a:solidFill>
                  <a:schemeClr val="bg1"/>
                </a:solidFill>
              </a:defRPr>
            </a:lvl1pPr>
            <a:lvl2pPr>
              <a:defRPr sz="637">
                <a:solidFill>
                  <a:schemeClr val="bg1"/>
                </a:solidFill>
              </a:defRPr>
            </a:lvl2pPr>
            <a:lvl3pPr>
              <a:defRPr sz="546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8" y="372113"/>
            <a:ext cx="7237097" cy="1372012"/>
          </a:xfrm>
        </p:spPr>
        <p:txBody>
          <a:bodyPr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8418" y="1324289"/>
            <a:ext cx="7237097" cy="317716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910">
                <a:solidFill>
                  <a:schemeClr val="bg1"/>
                </a:solidFill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B5B050F-EDFF-4383-BF49-7BB35D0F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7019A9A-1F96-48F0-B50E-2C4E64EB3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876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FB1782A-F8A5-4450-A93E-AF2373FA817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9" y="2067867"/>
            <a:ext cx="7237097" cy="7191522"/>
          </a:xfrm>
        </p:spPr>
        <p:txBody>
          <a:bodyPr wrap="square">
            <a:noAutofit/>
          </a:bodyPr>
          <a:lstStyle>
            <a:lvl1pPr>
              <a:defRPr sz="910">
                <a:solidFill>
                  <a:schemeClr val="bg1"/>
                </a:solidFill>
              </a:defRPr>
            </a:lvl1pPr>
            <a:lvl2pPr>
              <a:defRPr sz="637">
                <a:solidFill>
                  <a:schemeClr val="bg1"/>
                </a:solidFill>
              </a:defRPr>
            </a:lvl2pPr>
            <a:lvl3pPr>
              <a:defRPr sz="546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9" y="372113"/>
            <a:ext cx="7237070" cy="1372012"/>
          </a:xfrm>
        </p:spPr>
        <p:txBody>
          <a:bodyPr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CD62ECD-DDB9-477D-A4A2-E0D6E28E4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1CEE73E-7F1C-4C38-BDF3-D48058EC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95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02969DA-8767-496C-9F53-85609611FA5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9" y="603250"/>
            <a:ext cx="7237097" cy="58756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399" y="1465000"/>
            <a:ext cx="7235658" cy="306879"/>
          </a:xfrm>
        </p:spPr>
        <p:txBody>
          <a:bodyPr lIns="0" tIns="0" rIns="0" bIns="0" anchor="ctr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D6C3B1E-3468-4E34-8405-A318B2AA3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EF83642-0E4D-4286-A6E0-95315A99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68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2A96F7-BB85-485B-A986-06177B474EB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19" y="603249"/>
            <a:ext cx="7237097" cy="114087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BA7DA99-C24F-468F-B8EE-531E7AB3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37CD833-0E2E-438A-838E-2AC7D1D4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10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D417ECB-4E7E-4ED4-8927-AB0C8C324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4AC3E25-6B5F-4626-BF6F-ED648DB00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77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EF9E13-E24B-4053-8018-FF1B08AE4CC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177799" y="0"/>
            <a:ext cx="3594601" cy="10058400"/>
          </a:xfrm>
        </p:spPr>
        <p:txBody>
          <a:bodyPr>
            <a:noAutofit/>
          </a:bodyPr>
          <a:lstStyle>
            <a:lvl1pPr marL="0" indent="0" algn="ctr">
              <a:buNone/>
              <a:defRPr sz="1092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9" y="603250"/>
            <a:ext cx="7237097" cy="95217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419" y="1609817"/>
            <a:ext cx="7237097" cy="317716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705D7DC-ED89-4A26-BDB6-C7DAE980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A85570-F3E6-4D5E-B6D5-2EA9EC70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78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504A1-FB8E-4DDE-8D8D-880881AE0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5485" t="8814" r="9150" b="9570"/>
          <a:stretch/>
        </p:blipFill>
        <p:spPr>
          <a:xfrm>
            <a:off x="47623" y="0"/>
            <a:ext cx="7677153" cy="9965941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26789F1-58E1-43ED-8C0F-46614365C95F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0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264909-6853-4C05-82E4-99DD45AEE298}"/>
              </a:ext>
            </a:extLst>
          </p:cNvPr>
          <p:cNvSpPr/>
          <p:nvPr userDrawn="1"/>
        </p:nvSpPr>
        <p:spPr bwMode="auto">
          <a:xfrm>
            <a:off x="0" y="0"/>
            <a:ext cx="7772400" cy="10058400"/>
          </a:xfrm>
          <a:prstGeom prst="rect">
            <a:avLst/>
          </a:prstGeom>
          <a:gradFill flip="none" rotWithShape="1">
            <a:gsLst>
              <a:gs pos="8000">
                <a:srgbClr val="000000">
                  <a:alpha val="73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855" tIns="67885" rIns="84855" bIns="678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92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F5880F-1C90-422F-A151-90BF047D9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61" y="3610144"/>
            <a:ext cx="5714668" cy="2629866"/>
          </a:xfrm>
          <a:noFill/>
        </p:spPr>
        <p:txBody>
          <a:bodyPr lIns="0" tIns="0" rIns="0" bIns="0" anchor="ctr" anchorCtr="0"/>
          <a:lstStyle>
            <a:lvl1pPr>
              <a:defRPr sz="4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AC83FAE-129F-4156-80A6-35BC553FC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463" y="6305778"/>
            <a:ext cx="4571727" cy="2628745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DA5792-1B95-4347-AB21-96A3A77BE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tretch/>
        </p:blipFill>
        <p:spPr>
          <a:xfrm>
            <a:off x="47624" y="92459"/>
            <a:ext cx="3353783" cy="15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900AA7B-51E8-49E0-9D7C-EBCD5AE489C1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0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D77B23-F633-4604-8AA3-DE29C2E94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463" y="3674005"/>
            <a:ext cx="6833359" cy="2629866"/>
          </a:xfrm>
          <a:noFill/>
        </p:spPr>
        <p:txBody>
          <a:bodyPr lIns="0" tIns="0" rIns="0" bIns="0" anchor="ctr" anchorCtr="0"/>
          <a:lstStyle>
            <a:lvl1pPr>
              <a:defRPr sz="4000" spc="-4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A75E6B6-5D1A-43E7-9D59-1DE9DE38B9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463" y="7509351"/>
            <a:ext cx="4505931" cy="221599"/>
          </a:xfrm>
          <a:noFill/>
        </p:spPr>
        <p:txBody>
          <a:bodyPr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Picture 5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B6BB0B31-8ABA-4445-937D-5DA91EC58E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624" y="92459"/>
            <a:ext cx="3353784" cy="15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78" imgH="377" progId="TCLayout.ActiveDocument.1">
                  <p:embed/>
                </p:oleObj>
              </mc:Choice>
              <mc:Fallback>
                <p:oleObj name="think-cell Slide" r:id="rId21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DBAA73-21AA-4A9D-8B9F-530C4FE033D4}"/>
              </a:ext>
            </a:extLst>
          </p:cNvPr>
          <p:cNvSpPr/>
          <p:nvPr userDrawn="1">
            <p:custDataLst>
              <p:tags r:id="rId20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37" y="603039"/>
            <a:ext cx="7231324" cy="114108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8402" y="1978274"/>
            <a:ext cx="7231341" cy="7654675"/>
          </a:xfrm>
          <a:prstGeom prst="rect">
            <a:avLst/>
          </a:prstGeom>
        </p:spPr>
        <p:txBody>
          <a:bodyPr vert="horz" wrap="square" lIns="0" tIns="91440" rIns="0" bIns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ECEE1-360A-4D0C-BB63-3ED2B274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3C83E-1D44-4FA0-AC22-8E4851956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74" r:id="rId1"/>
    <p:sldLayoutId id="2147492575" r:id="rId2"/>
    <p:sldLayoutId id="2147492576" r:id="rId3"/>
    <p:sldLayoutId id="2147492577" r:id="rId4"/>
    <p:sldLayoutId id="2147492578" r:id="rId5"/>
    <p:sldLayoutId id="2147492579" r:id="rId6"/>
    <p:sldLayoutId id="2147492580" r:id="rId7"/>
    <p:sldLayoutId id="2147492581" r:id="rId8"/>
    <p:sldLayoutId id="2147492587" r:id="rId9"/>
    <p:sldLayoutId id="2147492588" r:id="rId10"/>
    <p:sldLayoutId id="2147492589" r:id="rId11"/>
    <p:sldLayoutId id="2147492590" r:id="rId12"/>
    <p:sldLayoutId id="2147492591" r:id="rId13"/>
    <p:sldLayoutId id="2147492592" r:id="rId14"/>
    <p:sldLayoutId id="2147492593" r:id="rId15"/>
    <p:sldLayoutId id="2147494311" r:id="rId16"/>
    <p:sldLayoutId id="2147494905" r:id="rId17"/>
  </p:sldLayoutIdLst>
  <p:transition>
    <p:fade/>
  </p:transition>
  <p:hf hdr="0" dt="0"/>
  <p:txStyles>
    <p:titleStyle>
      <a:lvl1pPr algn="l" defTabSz="424080" rtl="0" eaLnBrk="1" latinLnBrk="0" hangingPunct="1">
        <a:lnSpc>
          <a:spcPct val="100000"/>
        </a:lnSpc>
        <a:spcBef>
          <a:spcPct val="0"/>
        </a:spcBef>
        <a:buNone/>
        <a:defRPr lang="en-US" sz="3200" b="0" kern="1200" cap="none" spc="0" baseline="0" dirty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03975" marR="0" indent="-103975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solidFill>
            <a:schemeClr val="bg1"/>
          </a:solidFill>
          <a:latin typeface="+mj-lt"/>
          <a:ea typeface="+mn-ea"/>
          <a:cs typeface="+mn-cs"/>
        </a:defRPr>
      </a:lvl1pPr>
      <a:lvl2pPr marL="235388" marR="0" indent="-84480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2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339362" marR="0" indent="-79426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100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415899" marR="0" indent="-51987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050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519875" marR="0" indent="-51987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050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1166218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6pPr>
      <a:lvl7pPr marL="1378257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7pPr>
      <a:lvl8pPr marL="1590296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8pPr>
      <a:lvl9pPr marL="1802336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1203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24080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3611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4815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60198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72237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84276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96317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171" userDrawn="1">
          <p15:clr>
            <a:srgbClr val="C35EA4"/>
          </p15:clr>
        </p15:guide>
        <p15:guide id="17" pos="4728" userDrawn="1">
          <p15:clr>
            <a:srgbClr val="C35EA4"/>
          </p15:clr>
        </p15:guide>
        <p15:guide id="18" orient="horz" pos="1119" userDrawn="1">
          <p15:clr>
            <a:srgbClr val="C35EA4"/>
          </p15:clr>
        </p15:guide>
        <p15:guide id="25" orient="horz" pos="380" userDrawn="1">
          <p15:clr>
            <a:srgbClr val="C35EA4"/>
          </p15:clr>
        </p15:guide>
        <p15:guide id="26" orient="horz" pos="6068" userDrawn="1">
          <p15:clr>
            <a:srgbClr val="C35EA4"/>
          </p15:clr>
        </p15:guide>
        <p15:guide id="27" orient="horz" pos="126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wesolutionassessment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picture containing sitting, person, window, indoor&#10;&#10;Description automatically generated">
            <a:extLst>
              <a:ext uri="{FF2B5EF4-FFF2-40B4-BE49-F238E27FC236}">
                <a16:creationId xmlns:a16="http://schemas.microsoft.com/office/drawing/2014/main" id="{DE033AAA-1D1D-4C93-8E2E-C512ACBD9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2" b="39495"/>
          <a:stretch/>
        </p:blipFill>
        <p:spPr>
          <a:xfrm>
            <a:off x="0" y="-1"/>
            <a:ext cx="7772400" cy="1776414"/>
          </a:xfrm>
          <a:custGeom>
            <a:avLst/>
            <a:gdLst>
              <a:gd name="connsiteX0" fmla="*/ 0 w 7772400"/>
              <a:gd name="connsiteY0" fmla="*/ 0 h 1776414"/>
              <a:gd name="connsiteX1" fmla="*/ 7772400 w 7772400"/>
              <a:gd name="connsiteY1" fmla="*/ 0 h 1776414"/>
              <a:gd name="connsiteX2" fmla="*/ 7772400 w 7772400"/>
              <a:gd name="connsiteY2" fmla="*/ 1776414 h 1776414"/>
              <a:gd name="connsiteX3" fmla="*/ 0 w 7772400"/>
              <a:gd name="connsiteY3" fmla="*/ 1776414 h 177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776414">
                <a:moveTo>
                  <a:pt x="0" y="0"/>
                </a:moveTo>
                <a:lnTo>
                  <a:pt x="7772400" y="0"/>
                </a:lnTo>
                <a:lnTo>
                  <a:pt x="7772400" y="1776414"/>
                </a:lnTo>
                <a:lnTo>
                  <a:pt x="0" y="1776414"/>
                </a:ln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809EC6D-AA00-4D29-BCBA-B0A213CB6287}"/>
              </a:ext>
            </a:extLst>
          </p:cNvPr>
          <p:cNvSpPr>
            <a:spLocks/>
          </p:cNvSpPr>
          <p:nvPr/>
        </p:nvSpPr>
        <p:spPr bwMode="auto">
          <a:xfrm>
            <a:off x="0" y="-1"/>
            <a:ext cx="7772400" cy="177641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D705830-EB2E-4CC1-B471-7B538EE55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8294057-2421-476A-97FE-7CEDCCDD3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412DE2-F619-4EDA-8408-1FC8BB19B6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E1C10A-EC71-43E1-80C4-AD707A844969}"/>
              </a:ext>
            </a:extLst>
          </p:cNvPr>
          <p:cNvSpPr>
            <a:spLocks/>
          </p:cNvSpPr>
          <p:nvPr/>
        </p:nvSpPr>
        <p:spPr bwMode="auto">
          <a:xfrm>
            <a:off x="0" y="7670556"/>
            <a:ext cx="7772400" cy="196239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AFFB82-677F-465C-9D40-0814705757AA}"/>
              </a:ext>
            </a:extLst>
          </p:cNvPr>
          <p:cNvSpPr/>
          <p:nvPr/>
        </p:nvSpPr>
        <p:spPr bwMode="auto">
          <a:xfrm>
            <a:off x="271463" y="922703"/>
            <a:ext cx="7234237" cy="49244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ANALYTICS ASSESSMENT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F52D1F-A579-4D24-83F1-2C07CE24034A}"/>
              </a:ext>
            </a:extLst>
          </p:cNvPr>
          <p:cNvGrpSpPr/>
          <p:nvPr/>
        </p:nvGrpSpPr>
        <p:grpSpPr>
          <a:xfrm>
            <a:off x="220064" y="217609"/>
            <a:ext cx="3819265" cy="343828"/>
            <a:chOff x="169993" y="2663927"/>
            <a:chExt cx="3819265" cy="343828"/>
          </a:xfrm>
        </p:grpSpPr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97CDEA2A-EB8B-457D-8F2B-7CFF59F29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02" t="27467" r="85499" b="27467"/>
            <a:stretch/>
          </p:blipFill>
          <p:spPr>
            <a:xfrm>
              <a:off x="169993" y="2663927"/>
              <a:ext cx="350707" cy="343828"/>
            </a:xfrm>
            <a:prstGeom prst="rect">
              <a:avLst/>
            </a:prstGeom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4184CD9E-6C13-46ED-B156-9BAAD27ED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14989" t="27467" r="-3984" b="27467"/>
            <a:stretch/>
          </p:blipFill>
          <p:spPr>
            <a:xfrm>
              <a:off x="520700" y="2663927"/>
              <a:ext cx="3468558" cy="343828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C39CAC-1CD2-4C2B-985F-245A237B2F38}"/>
              </a:ext>
            </a:extLst>
          </p:cNvPr>
          <p:cNvSpPr txBox="1"/>
          <p:nvPr/>
        </p:nvSpPr>
        <p:spPr>
          <a:xfrm>
            <a:off x="220064" y="1797780"/>
            <a:ext cx="7234236" cy="10926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8255" defTabSz="623438">
              <a:spcBef>
                <a:spcPts val="1200"/>
              </a:spcBef>
              <a:defRPr/>
            </a:pPr>
            <a:r>
              <a:rPr lang="en-GB" dirty="0">
                <a:solidFill>
                  <a:schemeClr val="accent1"/>
                </a:solidFill>
                <a:latin typeface="+mj-lt"/>
                <a:cs typeface="Segoe UI Semibold"/>
              </a:rPr>
              <a:t>Harness the business value of data with a powerful analytics platform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Streamline your data platform through an architectural plan, a data optimization strategy, and an adoption roadmap to drive your business insights through Azure Data Services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4DBB45-9E20-45BB-9371-358C83F735E4}"/>
              </a:ext>
            </a:extLst>
          </p:cNvPr>
          <p:cNvSpPr txBox="1"/>
          <p:nvPr/>
        </p:nvSpPr>
        <p:spPr>
          <a:xfrm>
            <a:off x="220064" y="7842448"/>
            <a:ext cx="524534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cs typeface="Segoe UI" panose="020B0502040204020203" pitchFamily="34" charset="0"/>
              </a:rPr>
              <a:t>Customers using Azure Synapse &amp; Power BI today are transforming their business with purpose</a:t>
            </a:r>
            <a:endParaRPr lang="en-US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E74F43-557B-40F1-A122-63ED2266DBE0}"/>
              </a:ext>
            </a:extLst>
          </p:cNvPr>
          <p:cNvSpPr txBox="1">
            <a:spLocks/>
          </p:cNvSpPr>
          <p:nvPr/>
        </p:nvSpPr>
        <p:spPr>
          <a:xfrm>
            <a:off x="0" y="3131323"/>
            <a:ext cx="7772400" cy="741083"/>
          </a:xfrm>
          <a:prstGeom prst="rect">
            <a:avLst/>
          </a:prstGeom>
          <a:solidFill>
            <a:srgbClr val="243A5E"/>
          </a:solidFill>
          <a:ln>
            <a:noFill/>
          </a:ln>
        </p:spPr>
        <p:txBody>
          <a:bodyPr wrap="square" lIns="274320" tIns="45720" rIns="91440" bIns="45720" rtlCol="0" anchor="ctr">
            <a:noAutofit/>
          </a:bodyPr>
          <a:lstStyle/>
          <a:p>
            <a:pPr marL="8659" marR="0" lvl="0" indent="0" defTabSz="623438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With the Analytics Assessment, we take a four-phased approach: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315D08-52B2-4AA3-8093-F82D0290A1DB}"/>
              </a:ext>
            </a:extLst>
          </p:cNvPr>
          <p:cNvSpPr>
            <a:spLocks/>
          </p:cNvSpPr>
          <p:nvPr/>
        </p:nvSpPr>
        <p:spPr>
          <a:xfrm>
            <a:off x="5648248" y="7670556"/>
            <a:ext cx="2124152" cy="196239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91440" tIns="45720" rIns="91440" bIns="45720" anchor="ctr"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kumimoji="0" lang="en-US" sz="1600" b="0" i="1" u="none" strike="noStrike" kern="1200" cap="none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Take the next step</a:t>
            </a:r>
            <a:r>
              <a:rPr lang="en-US" sz="1600" i="1" dirty="0">
                <a:solidFill>
                  <a:schemeClr val="bg2"/>
                </a:solidFill>
                <a:latin typeface="+mj-lt"/>
              </a:rPr>
              <a:t> </a:t>
            </a:r>
            <a:r>
              <a:rPr kumimoji="0" lang="en-US" sz="1600" b="0" i="1" u="none" strike="noStrike" kern="1200" cap="none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today!</a:t>
            </a:r>
            <a:endParaRPr lang="en-US" sz="1600" b="0" u="none" strike="noStrike" kern="1200" cap="none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lt"/>
              <a:cs typeface="+mn-lt"/>
            </a:endParaRPr>
          </a:p>
          <a:p>
            <a:pPr>
              <a:spcBef>
                <a:spcPts val="300"/>
              </a:spcBef>
              <a:defRPr/>
            </a:pPr>
            <a:r>
              <a:rPr lang="en-US" sz="1600" i="1" dirty="0">
                <a:solidFill>
                  <a:schemeClr val="bg1"/>
                </a:solidFill>
              </a:rPr>
              <a:t>Contact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en-US" sz="1600" i="1" dirty="0">
                <a:solidFill>
                  <a:schemeClr val="bg1"/>
                </a:solidFill>
              </a:rPr>
              <a:t> </a:t>
            </a:r>
            <a:r>
              <a:rPr lang="en-US" sz="1600" b="1" i="1" dirty="0">
                <a:solidFill>
                  <a:srgbClr val="002060"/>
                </a:solidFill>
                <a:highlight>
                  <a:srgbClr val="FFFF00"/>
                </a:highlight>
                <a:ea typeface="+mn-lt"/>
                <a:cs typeface="+mn-lt"/>
                <a:hlinkClick r:id="rId7"/>
              </a:rPr>
              <a:t>wesolutionassessment@microsoft.com</a:t>
            </a:r>
            <a:endParaRPr lang="en-US">
              <a:cs typeface="Segoe UI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BE44D04-3EF1-4056-B39B-0490D0E77C2B}"/>
              </a:ext>
            </a:extLst>
          </p:cNvPr>
          <p:cNvSpPr txBox="1"/>
          <p:nvPr/>
        </p:nvSpPr>
        <p:spPr>
          <a:xfrm>
            <a:off x="548718" y="8560438"/>
            <a:ext cx="1228921" cy="7540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accent2">
                    <a:lumMod val="75000"/>
                  </a:schemeClr>
                </a:solidFill>
              </a:rPr>
              <a:t>270%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chemeClr val="accent2">
                    <a:lumMod val="75000"/>
                  </a:schemeClr>
                </a:solidFill>
              </a:rPr>
              <a:t>Return on Investment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4A0A62-3437-4633-81BF-B7AFF6132C78}"/>
              </a:ext>
            </a:extLst>
          </p:cNvPr>
          <p:cNvCxnSpPr>
            <a:cxnSpLocks/>
          </p:cNvCxnSpPr>
          <p:nvPr/>
        </p:nvCxnSpPr>
        <p:spPr>
          <a:xfrm flipV="1">
            <a:off x="1038226" y="4843948"/>
            <a:ext cx="6467474" cy="0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5C32F7-B51B-4A3B-B4B7-C918CA399652}"/>
              </a:ext>
            </a:extLst>
          </p:cNvPr>
          <p:cNvCxnSpPr>
            <a:cxnSpLocks/>
          </p:cNvCxnSpPr>
          <p:nvPr/>
        </p:nvCxnSpPr>
        <p:spPr>
          <a:xfrm>
            <a:off x="1038226" y="5683827"/>
            <a:ext cx="6467474" cy="0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7061378-8B3A-4898-B851-D6FE45E9C5B1}"/>
              </a:ext>
            </a:extLst>
          </p:cNvPr>
          <p:cNvCxnSpPr>
            <a:cxnSpLocks/>
          </p:cNvCxnSpPr>
          <p:nvPr/>
        </p:nvCxnSpPr>
        <p:spPr>
          <a:xfrm flipV="1">
            <a:off x="1038226" y="6800706"/>
            <a:ext cx="6467474" cy="0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8930484-2B41-4B56-BD3D-0DD2A317728B}"/>
              </a:ext>
            </a:extLst>
          </p:cNvPr>
          <p:cNvSpPr>
            <a:spLocks/>
          </p:cNvSpPr>
          <p:nvPr/>
        </p:nvSpPr>
        <p:spPr bwMode="auto">
          <a:xfrm>
            <a:off x="0" y="3870962"/>
            <a:ext cx="7772400" cy="274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74877A-4959-4DFD-BC2C-B697810166D2}"/>
              </a:ext>
            </a:extLst>
          </p:cNvPr>
          <p:cNvCxnSpPr>
            <a:cxnSpLocks/>
          </p:cNvCxnSpPr>
          <p:nvPr/>
        </p:nvCxnSpPr>
        <p:spPr>
          <a:xfrm>
            <a:off x="570771" y="3870962"/>
            <a:ext cx="20733" cy="38105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973B099-A7A8-46C4-B72F-5BA9DF86E74E}"/>
              </a:ext>
            </a:extLst>
          </p:cNvPr>
          <p:cNvSpPr>
            <a:spLocks/>
          </p:cNvSpPr>
          <p:nvPr/>
        </p:nvSpPr>
        <p:spPr bwMode="auto">
          <a:xfrm>
            <a:off x="1038227" y="4026466"/>
            <a:ext cx="6467474" cy="795089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32472" rtl="0" eaLnBrk="1" fontAlgn="base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Segoe UI" panose="020B0502040204020203" pitchFamily="34" charset="0"/>
                <a:cs typeface="Segoe UI Semibold" panose="020B0702040204020203" pitchFamily="34" charset="0"/>
              </a:rPr>
              <a:t>Discovery</a:t>
            </a:r>
          </a:p>
          <a:p>
            <a:pPr defTabSz="932472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600" dirty="0">
                <a:solidFill>
                  <a:schemeClr val="bg1"/>
                </a:solidFill>
                <a:cs typeface="Segoe UI Semibold" panose="020B0702040204020203" pitchFamily="34" charset="0"/>
              </a:rPr>
              <a:t>Identify your business goals, risks and the insights needed to drive success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FCE5BD-43E0-4026-87A7-6F885ABDE094}"/>
              </a:ext>
            </a:extLst>
          </p:cNvPr>
          <p:cNvSpPr/>
          <p:nvPr/>
        </p:nvSpPr>
        <p:spPr bwMode="auto">
          <a:xfrm>
            <a:off x="332108" y="4164614"/>
            <a:ext cx="518792" cy="518792"/>
          </a:xfrm>
          <a:prstGeom prst="ellipse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1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243A5E"/>
              </a:solidFill>
              <a:effectLst/>
              <a:uLnTx/>
              <a:uFillTx/>
              <a:latin typeface="Segoe UI Semibold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EE42F85-255A-40AB-BB2B-4C2CFC085A9D}"/>
              </a:ext>
            </a:extLst>
          </p:cNvPr>
          <p:cNvGrpSpPr/>
          <p:nvPr/>
        </p:nvGrpSpPr>
        <p:grpSpPr>
          <a:xfrm>
            <a:off x="332108" y="4866345"/>
            <a:ext cx="7173592" cy="795089"/>
            <a:chOff x="332108" y="4841631"/>
            <a:chExt cx="7173592" cy="7950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901002-2D17-4AFC-85E1-0AC7F2D6D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5" y="4841631"/>
              <a:ext cx="6467475" cy="795089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Segoe UI" panose="020B0502040204020203" pitchFamily="34" charset="0"/>
                  <a:cs typeface="Segoe UI Semibold" panose="020B0702040204020203" pitchFamily="34" charset="0"/>
                </a:rPr>
                <a:t>Data collection</a:t>
              </a:r>
            </a:p>
            <a:p>
              <a:pPr defTabSz="932472" fontAlgn="base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Get a clear picture of your current data and analytics landscape and maturity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1E554F2-991C-49D3-8E4B-BF94137C5BA0}"/>
                </a:ext>
              </a:extLst>
            </p:cNvPr>
            <p:cNvSpPr/>
            <p:nvPr/>
          </p:nvSpPr>
          <p:spPr bwMode="auto">
            <a:xfrm>
              <a:off x="332108" y="4979779"/>
              <a:ext cx="518792" cy="5187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A5E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2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638326-D42A-456B-93D2-F1D5987DB6BC}"/>
              </a:ext>
            </a:extLst>
          </p:cNvPr>
          <p:cNvGrpSpPr/>
          <p:nvPr/>
        </p:nvGrpSpPr>
        <p:grpSpPr>
          <a:xfrm>
            <a:off x="332108" y="5967833"/>
            <a:ext cx="7173593" cy="548868"/>
            <a:chOff x="332108" y="5943119"/>
            <a:chExt cx="7173593" cy="54886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547B08F-F0D0-4890-B334-482FF099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47" y="5943119"/>
              <a:ext cx="6467354" cy="548868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32472" rtl="0" eaLnBrk="1" fontAlgn="base" latinLnBrk="0" hangingPunct="1"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Segoe UI" panose="020B0502040204020203" pitchFamily="34" charset="0"/>
                  <a:cs typeface="Segoe UI Semibold" panose="020B0702040204020203" pitchFamily="34" charset="0"/>
                </a:rPr>
                <a:t>Gap Planning</a:t>
              </a:r>
            </a:p>
            <a:p>
              <a:pPr defTabSz="932472" fontAlgn="base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Modern data platform design with cost estimates 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9B67962-EEE7-4B58-8F12-0CB63A0CB95F}"/>
                </a:ext>
              </a:extLst>
            </p:cNvPr>
            <p:cNvSpPr/>
            <p:nvPr/>
          </p:nvSpPr>
          <p:spPr bwMode="auto">
            <a:xfrm>
              <a:off x="332108" y="5958157"/>
              <a:ext cx="518792" cy="5187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A5E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3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28AA5E0-5FE6-42CD-9B4E-586D455F784A}"/>
              </a:ext>
            </a:extLst>
          </p:cNvPr>
          <p:cNvGrpSpPr/>
          <p:nvPr/>
        </p:nvGrpSpPr>
        <p:grpSpPr>
          <a:xfrm>
            <a:off x="332108" y="6831177"/>
            <a:ext cx="7173593" cy="795089"/>
            <a:chOff x="332108" y="6806463"/>
            <a:chExt cx="7173593" cy="7950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583A34-45BA-4055-A2C1-5CFA8A355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73" y="6806463"/>
              <a:ext cx="6467328" cy="795089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32472" rtl="0" eaLnBrk="1" fontAlgn="base" latinLnBrk="0" hangingPunct="1"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Segoe UI" panose="020B0502040204020203" pitchFamily="34" charset="0"/>
                  <a:cs typeface="Segoe UI Semibold" panose="020B0702040204020203" pitchFamily="34" charset="0"/>
                </a:rPr>
                <a:t>Action</a:t>
              </a:r>
            </a:p>
            <a:p>
              <a:pPr defTabSz="932472" fontAlgn="base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Implement a strategic plan, skilling and adoption roadmap for your use cases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959E3EF-A9B8-46B0-A3FD-30712203C149}"/>
                </a:ext>
              </a:extLst>
            </p:cNvPr>
            <p:cNvSpPr/>
            <p:nvPr/>
          </p:nvSpPr>
          <p:spPr bwMode="auto">
            <a:xfrm>
              <a:off x="332108" y="6944611"/>
              <a:ext cx="518792" cy="5187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A5E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4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E6A9EB7-F6B2-4B0C-8F5E-EE58CE0DCDA2}"/>
              </a:ext>
            </a:extLst>
          </p:cNvPr>
          <p:cNvSpPr>
            <a:spLocks/>
          </p:cNvSpPr>
          <p:nvPr/>
        </p:nvSpPr>
        <p:spPr bwMode="auto">
          <a:xfrm>
            <a:off x="0" y="7680195"/>
            <a:ext cx="7772400" cy="274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799D8-E6A1-4DA8-888A-7A08B523F3DE}"/>
              </a:ext>
            </a:extLst>
          </p:cNvPr>
          <p:cNvSpPr txBox="1"/>
          <p:nvPr/>
        </p:nvSpPr>
        <p:spPr>
          <a:xfrm>
            <a:off x="497449" y="9496407"/>
            <a:ext cx="8335791" cy="124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* Forrester, October 2019, “The Total Economic Impact of Microsoft Azure Analytics with Power BI”</a:t>
            </a:r>
            <a:endParaRPr kumimoji="0" lang="en-US" sz="900" b="0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F5DD25-1F0E-421C-9DE7-859F9A73FB6F}"/>
              </a:ext>
            </a:extLst>
          </p:cNvPr>
          <p:cNvSpPr/>
          <p:nvPr/>
        </p:nvSpPr>
        <p:spPr>
          <a:xfrm>
            <a:off x="2124153" y="8589487"/>
            <a:ext cx="1727245" cy="75559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60%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Increased customer satisfaction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08A671A-4EF9-4B30-97B2-754310FE0701}"/>
              </a:ext>
            </a:extLst>
          </p:cNvPr>
          <p:cNvSpPr/>
          <p:nvPr/>
        </p:nvSpPr>
        <p:spPr bwMode="auto">
          <a:xfrm>
            <a:off x="2295781" y="8684333"/>
            <a:ext cx="274445" cy="16257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E6B92-601D-4A81-9B2A-E993498DEC69}"/>
              </a:ext>
            </a:extLst>
          </p:cNvPr>
          <p:cNvSpPr txBox="1"/>
          <p:nvPr/>
        </p:nvSpPr>
        <p:spPr>
          <a:xfrm>
            <a:off x="3383043" y="8607260"/>
            <a:ext cx="3047998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27%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Faster time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to insights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C5BB731-3D71-4F89-8C1A-0985EE32FC5D}"/>
              </a:ext>
            </a:extLst>
          </p:cNvPr>
          <p:cNvSpPr/>
          <p:nvPr/>
        </p:nvSpPr>
        <p:spPr bwMode="auto">
          <a:xfrm>
            <a:off x="4169666" y="8689260"/>
            <a:ext cx="274445" cy="16257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DC73F33-FF9A-42B4-8742-D243F1E8510D}"/>
              </a:ext>
            </a:extLst>
          </p:cNvPr>
          <p:cNvSpPr/>
          <p:nvPr/>
        </p:nvSpPr>
        <p:spPr bwMode="auto">
          <a:xfrm>
            <a:off x="329814" y="8679169"/>
            <a:ext cx="274445" cy="16257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BKUC99zHoLq54rIHZK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i80U.HhBV5.fuXbdG2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CXyfG6Q6E471QlSRvZ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PhQqNtgOtCSsm2i5NO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tKLepIBqehPrgH5Qqb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HsRXnccHNasG5P42un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ZW2emKzlvMQ8zHNGtn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R6G1fiphHT2d1OtJO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R6G1fiphHT2d1OtJO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EqBjEk.N6Nw3rXe1uP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CfLukH7ZUSR5q5XqlB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xi01awqSJJGC.H3xjk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lution Assessments Template">
  <a:themeElements>
    <a:clrScheme name="Solutions Assessment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243A5E"/>
      </a:accent1>
      <a:accent2>
        <a:srgbClr val="0078D4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50E6FF"/>
      </a:hlink>
      <a:folHlink>
        <a:srgbClr val="50E6FF"/>
      </a:folHlink>
    </a:clrScheme>
    <a:fontScheme name="Unified Suppor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 algn="l">
          <a:lnSpc>
            <a:spcPct val="90000"/>
          </a:lnSpc>
          <a:spcAft>
            <a:spcPts val="600"/>
          </a:spcAft>
          <a:defRPr sz="24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 Business_BLUE_1" id="{5F55DDFD-517B-456E-9DA0-1901618FBA38}" vid="{64E9B03C-DF2B-4891-9356-D35CF69F1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7be849-dbfc-459c-842f-6eed5064546c">
      <Terms xmlns="http://schemas.microsoft.com/office/infopath/2007/PartnerControls"/>
    </lcf76f155ced4ddcb4097134ff3c332f>
    <TaxCatchAll xmlns="6df638d0-3f0e-4d0c-988c-605a505893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5509A916FAB448F92EE892974E6F2" ma:contentTypeVersion="12" ma:contentTypeDescription="Create a new document." ma:contentTypeScope="" ma:versionID="87f81c4f27a91b01a2a90159b8376a0e">
  <xsd:schema xmlns:xsd="http://www.w3.org/2001/XMLSchema" xmlns:xs="http://www.w3.org/2001/XMLSchema" xmlns:p="http://schemas.microsoft.com/office/2006/metadata/properties" xmlns:ns2="d57be849-dbfc-459c-842f-6eed5064546c" xmlns:ns3="6df638d0-3f0e-4d0c-988c-605a505893c4" targetNamespace="http://schemas.microsoft.com/office/2006/metadata/properties" ma:root="true" ma:fieldsID="6c092f83312f0cb85f5997ad3eba51b4" ns2:_="" ns3:_="">
    <xsd:import namespace="d57be849-dbfc-459c-842f-6eed5064546c"/>
    <xsd:import namespace="6df638d0-3f0e-4d0c-988c-605a50589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e849-dbfc-459c-842f-6eed50645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38d0-3f0e-4d0c-988c-605a505893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56cd073-bf1f-4837-adc8-98deac1c41ba}" ma:internalName="TaxCatchAll" ma:showField="CatchAllData" ma:web="6df638d0-3f0e-4d0c-988c-605a50589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27ED8-006F-4EBB-BDB3-119CF757E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BED54-C3DA-4D11-8434-4048C4DFDAE6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393c0681-6fa1-4d8d-9031-64d76e90ad72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66827b1-9835-46ce-b531-591b0dcae4dc"/>
    <ds:schemaRef ds:uri="http://purl.org/dc/dcmitype/"/>
    <ds:schemaRef ds:uri="d57be849-dbfc-459c-842f-6eed5064546c"/>
    <ds:schemaRef ds:uri="6df638d0-3f0e-4d0c-988c-605a505893c4"/>
  </ds:schemaRefs>
</ds:datastoreItem>
</file>

<file path=customXml/itemProps3.xml><?xml version="1.0" encoding="utf-8"?>
<ds:datastoreItem xmlns:ds="http://schemas.openxmlformats.org/officeDocument/2006/customXml" ds:itemID="{6397D27B-F251-4D25-A891-FE8E6244E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7be849-dbfc-459c-842f-6eed5064546c"/>
    <ds:schemaRef ds:uri="6df638d0-3f0e-4d0c-988c-605a50589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173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Solution Assessments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Solution Assessment Walking Deck</dc:title>
  <dc:creator>Michael Crowley</dc:creator>
  <cp:lastModifiedBy>Taylor Jorde</cp:lastModifiedBy>
  <cp:revision>9</cp:revision>
  <dcterms:created xsi:type="dcterms:W3CDTF">2020-09-03T20:38:30Z</dcterms:created>
  <dcterms:modified xsi:type="dcterms:W3CDTF">2022-09-13T14:52:11Z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Name">
    <vt:lpwstr>Internal</vt:lpwstr>
  </property>
  <property fmtid="{D5CDD505-2E9C-101B-9397-08002B2CF9AE}" pid="3" name="MSIP_Label_f42aa342-8706-4288-bd11-ebb85995028c_SetDate">
    <vt:lpwstr>2020-09-03T20:38:29Z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Enabled">
    <vt:lpwstr>True</vt:lpwstr>
  </property>
  <property fmtid="{D5CDD505-2E9C-101B-9397-08002B2CF9AE}" pid="6" name="MSIP_Label_8aa191f1-c555-4a9e-8b3e-85ef51701160_Extended_MSFT_Method">
    <vt:lpwstr>Standard</vt:lpwstr>
  </property>
  <property fmtid="{D5CDD505-2E9C-101B-9397-08002B2CF9AE}" pid="7" name="MSIP_Label_8aa191f1-c555-4a9e-8b3e-85ef51701160_Removed">
    <vt:lpwstr>False</vt:lpwstr>
  </property>
  <property fmtid="{D5CDD505-2E9C-101B-9397-08002B2CF9AE}" pid="8" name="ContentTypeId">
    <vt:lpwstr>0x010100BD85509A916FAB448F92EE892974E6F2</vt:lpwstr>
  </property>
  <property fmtid="{D5CDD505-2E9C-101B-9397-08002B2CF9AE}" pid="9" name="MSIP_Label_8aa191f1-c555-4a9e-8b3e-85ef51701160_ActionId">
    <vt:lpwstr>0173d037-f5a3-48a0-93ab-b2b3054b3e11</vt:lpwstr>
  </property>
  <property fmtid="{D5CDD505-2E9C-101B-9397-08002B2CF9AE}" pid="10" name="MSIP_Label_8aa191f1-c555-4a9e-8b3e-85ef51701160_Name">
    <vt:lpwstr>Confidential</vt:lpwstr>
  </property>
  <property fmtid="{D5CDD505-2E9C-101B-9397-08002B2CF9AE}" pid="11" name="MSIP_Label_8aa191f1-c555-4a9e-8b3e-85ef51701160_SetDate">
    <vt:lpwstr>2021-05-10T22:53:21Z</vt:lpwstr>
  </property>
  <property fmtid="{D5CDD505-2E9C-101B-9397-08002B2CF9AE}" pid="12" name="MSIP_Label_8aa191f1-c555-4a9e-8b3e-85ef51701160_SiteId">
    <vt:lpwstr>a57507b2-d296-4dca-a9ae-67b1484e02a9</vt:lpwstr>
  </property>
  <property fmtid="{D5CDD505-2E9C-101B-9397-08002B2CF9AE}" pid="13" name="MSIP_Label_8aa191f1-c555-4a9e-8b3e-85ef51701160_Enabled">
    <vt:lpwstr>True</vt:lpwstr>
  </property>
  <property fmtid="{D5CDD505-2E9C-101B-9397-08002B2CF9AE}" pid="14" name="MSIP_Label_f42aa342-8706-4288-bd11-ebb85995028c_ActionId">
    <vt:lpwstr>8edb6155-16c8-4a7d-97c0-0c8a5fea2a66</vt:lpwstr>
  </property>
  <property fmtid="{D5CDD505-2E9C-101B-9397-08002B2CF9AE}" pid="15" name="MSIP_Label_f42aa342-8706-4288-bd11-ebb85995028c_Extended_MSFT_Method">
    <vt:lpwstr>Standard</vt:lpwstr>
  </property>
  <property fmtid="{D5CDD505-2E9C-101B-9397-08002B2CF9AE}" pid="16" name="Sensitivity">
    <vt:lpwstr>Confidential Internal</vt:lpwstr>
  </property>
  <property fmtid="{D5CDD505-2E9C-101B-9397-08002B2CF9AE}" pid="17" name="Order">
    <vt:r8>13400</vt:r8>
  </property>
  <property fmtid="{D5CDD505-2E9C-101B-9397-08002B2CF9AE}" pid="18" name="xd_Signature">
    <vt:bool>false</vt:bool>
  </property>
  <property fmtid="{D5CDD505-2E9C-101B-9397-08002B2CF9AE}" pid="19" name="xd_ProgID">
    <vt:lpwstr/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_ExtendedDescription">
    <vt:lpwstr/>
  </property>
  <property fmtid="{D5CDD505-2E9C-101B-9397-08002B2CF9AE}" pid="23" name="SharedWithUsers">
    <vt:lpwstr>21428;#Aura Lemus Moya</vt:lpwstr>
  </property>
  <property fmtid="{D5CDD505-2E9C-101B-9397-08002B2CF9AE}" pid="24" name="TriggerFlowInfo">
    <vt:lpwstr/>
  </property>
  <property fmtid="{D5CDD505-2E9C-101B-9397-08002B2CF9AE}" pid="25" name="_SourceUrl">
    <vt:lpwstr/>
  </property>
  <property fmtid="{D5CDD505-2E9C-101B-9397-08002B2CF9AE}" pid="26" name="_SharedFileIndex">
    <vt:lpwstr/>
  </property>
</Properties>
</file>